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92" r:id="rId4"/>
  </p:sldMasterIdLst>
  <p:sldIdLst>
    <p:sldId id="256" r:id="rId5"/>
    <p:sldId id="278" r:id="rId6"/>
    <p:sldId id="267" r:id="rId7"/>
    <p:sldId id="262" r:id="rId8"/>
    <p:sldId id="265" r:id="rId9"/>
    <p:sldId id="277" r:id="rId10"/>
    <p:sldId id="274" r:id="rId11"/>
    <p:sldId id="279" r:id="rId12"/>
    <p:sldId id="275" r:id="rId13"/>
    <p:sldId id="268" r:id="rId14"/>
    <p:sldId id="266" r:id="rId15"/>
    <p:sldId id="257" r:id="rId16"/>
    <p:sldId id="272" r:id="rId17"/>
    <p:sldId id="273" r:id="rId18"/>
    <p:sldId id="258" r:id="rId19"/>
    <p:sldId id="271" r:id="rId20"/>
    <p:sldId id="259" r:id="rId21"/>
    <p:sldId id="269" r:id="rId22"/>
    <p:sldId id="280" r:id="rId23"/>
    <p:sldId id="263" r:id="rId24"/>
    <p:sldId id="264" r:id="rId25"/>
    <p:sldId id="270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FEEB0D7-8630-F44E-C8D5-D7D8996FA9C7}" v="4" dt="2020-12-09T03:29:53.441"/>
    <p1510:client id="{22D89F77-7EDC-457E-7363-25589CF8E50F}" v="753" dt="2020-12-08T18:45:21.619"/>
    <p1510:client id="{2462968B-66E8-9232-B8F5-A2613E09DF42}" v="3" dt="2020-12-08T03:46:40.219"/>
    <p1510:client id="{2514BF73-A9B7-4742-D6A2-463F42E3598D}" v="10" dt="2020-12-09T22:06:24.949"/>
    <p1510:client id="{417D8664-BC5E-8A25-734C-E84BE012656B}" v="20" dt="2020-12-08T05:26:49.846"/>
    <p1510:client id="{44747CF7-F5A0-50F7-6580-4B7D9565573B}" v="21" dt="2020-12-08T05:26:02.461"/>
    <p1510:client id="{58B44CD9-95E1-CEB5-A41E-F44D0F613907}" v="6" dt="2020-12-09T22:14:27.396"/>
    <p1510:client id="{960AEE3E-BC80-2AF8-0BC7-636CFB5D03AA}" v="150" dt="2020-12-09T19:58:19.272"/>
    <p1510:client id="{9695971C-A082-EE2A-948C-11B2A52795D5}" v="1209" dt="2020-12-08T05:17:53.200"/>
    <p1510:client id="{B88B0421-5BD7-B84A-3EE2-138ABB5E3236}" v="1" dt="2020-12-09T22:06:21.467"/>
    <p1510:client id="{C0958074-7AD2-7358-C909-39E2E37B06D4}" v="159" dt="2020-12-08T21:28:43.651"/>
    <p1510:client id="{C57DC739-6746-2F0D-2F50-ACFFA84E5E85}" v="72" dt="2020-12-09T01:59:45.347"/>
    <p1510:client id="{E47F6ECB-2452-357C-83A4-613B28DB3139}" v="183" dt="2020-12-08T05:16:31.360"/>
    <p1510:client id="{F50D0CF5-45F8-2527-1903-95803F496159}" v="700" dt="2020-12-08T19:47:41.388"/>
    <p1510:client id="{F94A033C-37E9-8F81-6BBB-645E922A472F}" v="210" dt="2020-12-08T03:48:32.641"/>
    <p1510:client id="{FB113C45-68D3-8DD0-481F-2C86D767AA70}" v="608" dt="2020-12-09T23:16:29.048"/>
    <p1510:client id="{FD7AA2E9-FED0-74F7-3863-EB11E941A919}" v="66" dt="2020-12-09T18:48:10.37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2" d="100"/>
          <a:sy n="62" d="100"/>
        </p:scale>
        <p:origin x="80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svg"/><Relationship Id="rId1" Type="http://schemas.openxmlformats.org/officeDocument/2006/relationships/image" Target="../media/image26.png"/><Relationship Id="rId4" Type="http://schemas.openxmlformats.org/officeDocument/2006/relationships/image" Target="../media/image29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svg"/><Relationship Id="rId1" Type="http://schemas.openxmlformats.org/officeDocument/2006/relationships/image" Target="../media/image26.png"/><Relationship Id="rId4" Type="http://schemas.openxmlformats.org/officeDocument/2006/relationships/image" Target="../media/image2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0A807B9-CFBB-42BB-9702-B32FBD9083D4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CEAC3C66-41A3-44D9-9F1D-604D281E05A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Service Simulator Application (SSA)</a:t>
          </a:r>
        </a:p>
      </dgm:t>
    </dgm:pt>
    <dgm:pt modelId="{C606264C-4BB8-40B9-B477-9378467A02F4}" type="parTrans" cxnId="{EFB199A0-976C-410E-9B7D-2857A28193AC}">
      <dgm:prSet/>
      <dgm:spPr/>
      <dgm:t>
        <a:bodyPr/>
        <a:lstStyle/>
        <a:p>
          <a:endParaRPr lang="en-US"/>
        </a:p>
      </dgm:t>
    </dgm:pt>
    <dgm:pt modelId="{FD8D8B87-895B-45E6-9F98-2CAE715903F9}" type="sibTrans" cxnId="{EFB199A0-976C-410E-9B7D-2857A28193AC}">
      <dgm:prSet/>
      <dgm:spPr/>
      <dgm:t>
        <a:bodyPr/>
        <a:lstStyle/>
        <a:p>
          <a:endParaRPr lang="en-US"/>
        </a:p>
      </dgm:t>
    </dgm:pt>
    <dgm:pt modelId="{C612B521-0C9A-4286-AA45-73CD7427C92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Flight Test Application (FTA)</a:t>
          </a:r>
        </a:p>
      </dgm:t>
    </dgm:pt>
    <dgm:pt modelId="{B07CC36B-9168-4483-BF08-9653498AAC7F}" type="parTrans" cxnId="{B857E952-0D7A-4510-A6EB-9F596829125D}">
      <dgm:prSet/>
      <dgm:spPr/>
      <dgm:t>
        <a:bodyPr/>
        <a:lstStyle/>
        <a:p>
          <a:endParaRPr lang="en-US"/>
        </a:p>
      </dgm:t>
    </dgm:pt>
    <dgm:pt modelId="{A5981742-53A6-44FF-904D-82E30AF65A95}" type="sibTrans" cxnId="{B857E952-0D7A-4510-A6EB-9F596829125D}">
      <dgm:prSet/>
      <dgm:spPr/>
      <dgm:t>
        <a:bodyPr/>
        <a:lstStyle/>
        <a:p>
          <a:endParaRPr lang="en-US"/>
        </a:p>
      </dgm:t>
    </dgm:pt>
    <dgm:pt modelId="{40CEA3B0-5F33-4248-8343-6018299A253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API documentation</a:t>
          </a:r>
        </a:p>
      </dgm:t>
    </dgm:pt>
    <dgm:pt modelId="{3919BE59-336A-4A94-BAE7-BE6054B5C70E}" type="parTrans" cxnId="{B08665A0-6CD0-4693-BF21-1320A9FABFE6}">
      <dgm:prSet/>
      <dgm:spPr/>
      <dgm:t>
        <a:bodyPr/>
        <a:lstStyle/>
        <a:p>
          <a:endParaRPr lang="en-US"/>
        </a:p>
      </dgm:t>
    </dgm:pt>
    <dgm:pt modelId="{4EF4C59F-FBFC-4CAC-86CF-0C449BC58742}" type="sibTrans" cxnId="{B08665A0-6CD0-4693-BF21-1320A9FABFE6}">
      <dgm:prSet/>
      <dgm:spPr/>
      <dgm:t>
        <a:bodyPr/>
        <a:lstStyle/>
        <a:p>
          <a:endParaRPr lang="en-US"/>
        </a:p>
      </dgm:t>
    </dgm:pt>
    <dgm:pt modelId="{C4E320D0-37EA-4FAB-B5C1-33DF42AEA840}" type="pres">
      <dgm:prSet presAssocID="{C0A807B9-CFBB-42BB-9702-B32FBD9083D4}" presName="root" presStyleCnt="0">
        <dgm:presLayoutVars>
          <dgm:dir/>
          <dgm:resizeHandles val="exact"/>
        </dgm:presLayoutVars>
      </dgm:prSet>
      <dgm:spPr/>
    </dgm:pt>
    <dgm:pt modelId="{49F0F205-8DD9-4D4D-80CA-70E4EAD492AA}" type="pres">
      <dgm:prSet presAssocID="{CEAC3C66-41A3-44D9-9F1D-604D281E05AE}" presName="compNode" presStyleCnt="0"/>
      <dgm:spPr/>
    </dgm:pt>
    <dgm:pt modelId="{988A91DC-C86C-4E90-A47F-88A016DAD7AF}" type="pres">
      <dgm:prSet presAssocID="{CEAC3C66-41A3-44D9-9F1D-604D281E05AE}" presName="bgRect" presStyleLbl="bgShp" presStyleIdx="0" presStyleCnt="3"/>
      <dgm:spPr/>
    </dgm:pt>
    <dgm:pt modelId="{1469ABAE-FCDF-455A-A8DF-A89F246C08BD}" type="pres">
      <dgm:prSet presAssocID="{CEAC3C66-41A3-44D9-9F1D-604D281E05AE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99CCC866-1F4A-4671-87F1-07462B3783F5}" type="pres">
      <dgm:prSet presAssocID="{CEAC3C66-41A3-44D9-9F1D-604D281E05AE}" presName="spaceRect" presStyleCnt="0"/>
      <dgm:spPr/>
    </dgm:pt>
    <dgm:pt modelId="{C55B6948-F5F3-4B37-A270-A5EFA1751BD4}" type="pres">
      <dgm:prSet presAssocID="{CEAC3C66-41A3-44D9-9F1D-604D281E05AE}" presName="parTx" presStyleLbl="revTx" presStyleIdx="0" presStyleCnt="3">
        <dgm:presLayoutVars>
          <dgm:chMax val="0"/>
          <dgm:chPref val="0"/>
        </dgm:presLayoutVars>
      </dgm:prSet>
      <dgm:spPr/>
    </dgm:pt>
    <dgm:pt modelId="{0DDD5540-D606-4170-845A-86B94CEA2E13}" type="pres">
      <dgm:prSet presAssocID="{FD8D8B87-895B-45E6-9F98-2CAE715903F9}" presName="sibTrans" presStyleCnt="0"/>
      <dgm:spPr/>
    </dgm:pt>
    <dgm:pt modelId="{4FBE9A94-4014-4757-A431-D28FE5585BFC}" type="pres">
      <dgm:prSet presAssocID="{C612B521-0C9A-4286-AA45-73CD7427C927}" presName="compNode" presStyleCnt="0"/>
      <dgm:spPr/>
    </dgm:pt>
    <dgm:pt modelId="{5AC19339-92C8-4EAC-8CC7-6AF664E2B86D}" type="pres">
      <dgm:prSet presAssocID="{C612B521-0C9A-4286-AA45-73CD7427C927}" presName="bgRect" presStyleLbl="bgShp" presStyleIdx="1" presStyleCnt="3"/>
      <dgm:spPr/>
    </dgm:pt>
    <dgm:pt modelId="{B0ED03B0-39DF-43E5-915F-057C4128B0B7}" type="pres">
      <dgm:prSet presAssocID="{C612B521-0C9A-4286-AA45-73CD7427C927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ipboard Mixed outline"/>
        </a:ext>
      </dgm:extLst>
    </dgm:pt>
    <dgm:pt modelId="{0F225B14-5509-49A5-B9D0-03B5A6EA04EA}" type="pres">
      <dgm:prSet presAssocID="{C612B521-0C9A-4286-AA45-73CD7427C927}" presName="spaceRect" presStyleCnt="0"/>
      <dgm:spPr/>
    </dgm:pt>
    <dgm:pt modelId="{20E4F372-51E6-479C-8C88-DE572645BF19}" type="pres">
      <dgm:prSet presAssocID="{C612B521-0C9A-4286-AA45-73CD7427C927}" presName="parTx" presStyleLbl="revTx" presStyleIdx="1" presStyleCnt="3">
        <dgm:presLayoutVars>
          <dgm:chMax val="0"/>
          <dgm:chPref val="0"/>
        </dgm:presLayoutVars>
      </dgm:prSet>
      <dgm:spPr/>
    </dgm:pt>
    <dgm:pt modelId="{4F146431-4005-43F7-BC9D-942462D73D48}" type="pres">
      <dgm:prSet presAssocID="{A5981742-53A6-44FF-904D-82E30AF65A95}" presName="sibTrans" presStyleCnt="0"/>
      <dgm:spPr/>
    </dgm:pt>
    <dgm:pt modelId="{53F409F8-52D8-40ED-B2AA-99777C3C54B8}" type="pres">
      <dgm:prSet presAssocID="{40CEA3B0-5F33-4248-8343-6018299A253D}" presName="compNode" presStyleCnt="0"/>
      <dgm:spPr/>
    </dgm:pt>
    <dgm:pt modelId="{42FA85CC-0AD5-456E-9ED3-1BC7C056B574}" type="pres">
      <dgm:prSet presAssocID="{40CEA3B0-5F33-4248-8343-6018299A253D}" presName="bgRect" presStyleLbl="bgShp" presStyleIdx="2" presStyleCnt="3"/>
      <dgm:spPr/>
    </dgm:pt>
    <dgm:pt modelId="{D3B35240-AF1D-4C34-9AAF-E24D470E6F0F}" type="pres">
      <dgm:prSet presAssocID="{40CEA3B0-5F33-4248-8343-6018299A253D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3B294710-35BB-4F8C-B75C-BF00336739FC}" type="pres">
      <dgm:prSet presAssocID="{40CEA3B0-5F33-4248-8343-6018299A253D}" presName="spaceRect" presStyleCnt="0"/>
      <dgm:spPr/>
    </dgm:pt>
    <dgm:pt modelId="{8FDD7A13-11AD-4184-BEC4-E392B4BB3595}" type="pres">
      <dgm:prSet presAssocID="{40CEA3B0-5F33-4248-8343-6018299A253D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B857E952-0D7A-4510-A6EB-9F596829125D}" srcId="{C0A807B9-CFBB-42BB-9702-B32FBD9083D4}" destId="{C612B521-0C9A-4286-AA45-73CD7427C927}" srcOrd="1" destOrd="0" parTransId="{B07CC36B-9168-4483-BF08-9653498AAC7F}" sibTransId="{A5981742-53A6-44FF-904D-82E30AF65A95}"/>
    <dgm:cxn modelId="{B08665A0-6CD0-4693-BF21-1320A9FABFE6}" srcId="{C0A807B9-CFBB-42BB-9702-B32FBD9083D4}" destId="{40CEA3B0-5F33-4248-8343-6018299A253D}" srcOrd="2" destOrd="0" parTransId="{3919BE59-336A-4A94-BAE7-BE6054B5C70E}" sibTransId="{4EF4C59F-FBFC-4CAC-86CF-0C449BC58742}"/>
    <dgm:cxn modelId="{EFB199A0-976C-410E-9B7D-2857A28193AC}" srcId="{C0A807B9-CFBB-42BB-9702-B32FBD9083D4}" destId="{CEAC3C66-41A3-44D9-9F1D-604D281E05AE}" srcOrd="0" destOrd="0" parTransId="{C606264C-4BB8-40B9-B477-9378467A02F4}" sibTransId="{FD8D8B87-895B-45E6-9F98-2CAE715903F9}"/>
    <dgm:cxn modelId="{C51A87BB-347A-4066-B90C-BDB40A228BAF}" type="presOf" srcId="{C0A807B9-CFBB-42BB-9702-B32FBD9083D4}" destId="{C4E320D0-37EA-4FAB-B5C1-33DF42AEA840}" srcOrd="0" destOrd="0" presId="urn:microsoft.com/office/officeart/2018/2/layout/IconVerticalSolidList"/>
    <dgm:cxn modelId="{47AD8ADD-D03C-47BB-B253-889FC9A25DD8}" type="presOf" srcId="{C612B521-0C9A-4286-AA45-73CD7427C927}" destId="{20E4F372-51E6-479C-8C88-DE572645BF19}" srcOrd="0" destOrd="0" presId="urn:microsoft.com/office/officeart/2018/2/layout/IconVerticalSolidList"/>
    <dgm:cxn modelId="{DCCE04E2-C5CA-4E87-84AC-BB3979F455C7}" type="presOf" srcId="{CEAC3C66-41A3-44D9-9F1D-604D281E05AE}" destId="{C55B6948-F5F3-4B37-A270-A5EFA1751BD4}" srcOrd="0" destOrd="0" presId="urn:microsoft.com/office/officeart/2018/2/layout/IconVerticalSolidList"/>
    <dgm:cxn modelId="{60E61CF1-6336-40EA-9D07-F57342417E8E}" type="presOf" srcId="{40CEA3B0-5F33-4248-8343-6018299A253D}" destId="{8FDD7A13-11AD-4184-BEC4-E392B4BB3595}" srcOrd="0" destOrd="0" presId="urn:microsoft.com/office/officeart/2018/2/layout/IconVerticalSolidList"/>
    <dgm:cxn modelId="{7704D6E6-F2C6-47FD-8CD7-24FD145670EF}" type="presParOf" srcId="{C4E320D0-37EA-4FAB-B5C1-33DF42AEA840}" destId="{49F0F205-8DD9-4D4D-80CA-70E4EAD492AA}" srcOrd="0" destOrd="0" presId="urn:microsoft.com/office/officeart/2018/2/layout/IconVerticalSolidList"/>
    <dgm:cxn modelId="{4D6EFE63-CFFC-4ABB-B0E8-AE1523A62EC1}" type="presParOf" srcId="{49F0F205-8DD9-4D4D-80CA-70E4EAD492AA}" destId="{988A91DC-C86C-4E90-A47F-88A016DAD7AF}" srcOrd="0" destOrd="0" presId="urn:microsoft.com/office/officeart/2018/2/layout/IconVerticalSolidList"/>
    <dgm:cxn modelId="{9BC3471E-3B05-4A4B-8D7A-D108864A06D0}" type="presParOf" srcId="{49F0F205-8DD9-4D4D-80CA-70E4EAD492AA}" destId="{1469ABAE-FCDF-455A-A8DF-A89F246C08BD}" srcOrd="1" destOrd="0" presId="urn:microsoft.com/office/officeart/2018/2/layout/IconVerticalSolidList"/>
    <dgm:cxn modelId="{10E9DC04-A787-4883-91F3-76CAFEC59F01}" type="presParOf" srcId="{49F0F205-8DD9-4D4D-80CA-70E4EAD492AA}" destId="{99CCC866-1F4A-4671-87F1-07462B3783F5}" srcOrd="2" destOrd="0" presId="urn:microsoft.com/office/officeart/2018/2/layout/IconVerticalSolidList"/>
    <dgm:cxn modelId="{E1BF3B70-526F-429B-A77C-2252671FB722}" type="presParOf" srcId="{49F0F205-8DD9-4D4D-80CA-70E4EAD492AA}" destId="{C55B6948-F5F3-4B37-A270-A5EFA1751BD4}" srcOrd="3" destOrd="0" presId="urn:microsoft.com/office/officeart/2018/2/layout/IconVerticalSolidList"/>
    <dgm:cxn modelId="{CB5C11BC-B455-428F-B2AB-0DD087DB7626}" type="presParOf" srcId="{C4E320D0-37EA-4FAB-B5C1-33DF42AEA840}" destId="{0DDD5540-D606-4170-845A-86B94CEA2E13}" srcOrd="1" destOrd="0" presId="urn:microsoft.com/office/officeart/2018/2/layout/IconVerticalSolidList"/>
    <dgm:cxn modelId="{C4A4EB67-8E8C-43A3-B5EE-BF57BC52CCB2}" type="presParOf" srcId="{C4E320D0-37EA-4FAB-B5C1-33DF42AEA840}" destId="{4FBE9A94-4014-4757-A431-D28FE5585BFC}" srcOrd="2" destOrd="0" presId="urn:microsoft.com/office/officeart/2018/2/layout/IconVerticalSolidList"/>
    <dgm:cxn modelId="{91A1BB74-A932-41BF-AA4C-70ADBFCA229F}" type="presParOf" srcId="{4FBE9A94-4014-4757-A431-D28FE5585BFC}" destId="{5AC19339-92C8-4EAC-8CC7-6AF664E2B86D}" srcOrd="0" destOrd="0" presId="urn:microsoft.com/office/officeart/2018/2/layout/IconVerticalSolidList"/>
    <dgm:cxn modelId="{618C74B6-54F5-4137-96E1-648B776CF371}" type="presParOf" srcId="{4FBE9A94-4014-4757-A431-D28FE5585BFC}" destId="{B0ED03B0-39DF-43E5-915F-057C4128B0B7}" srcOrd="1" destOrd="0" presId="urn:microsoft.com/office/officeart/2018/2/layout/IconVerticalSolidList"/>
    <dgm:cxn modelId="{38206C50-F465-4EA8-BF4E-B6C7798CA20B}" type="presParOf" srcId="{4FBE9A94-4014-4757-A431-D28FE5585BFC}" destId="{0F225B14-5509-49A5-B9D0-03B5A6EA04EA}" srcOrd="2" destOrd="0" presId="urn:microsoft.com/office/officeart/2018/2/layout/IconVerticalSolidList"/>
    <dgm:cxn modelId="{19E14388-7FB6-4579-BEC7-3C51B472A34E}" type="presParOf" srcId="{4FBE9A94-4014-4757-A431-D28FE5585BFC}" destId="{20E4F372-51E6-479C-8C88-DE572645BF19}" srcOrd="3" destOrd="0" presId="urn:microsoft.com/office/officeart/2018/2/layout/IconVerticalSolidList"/>
    <dgm:cxn modelId="{5F70A466-5227-4597-8385-D3F7A60CF429}" type="presParOf" srcId="{C4E320D0-37EA-4FAB-B5C1-33DF42AEA840}" destId="{4F146431-4005-43F7-BC9D-942462D73D48}" srcOrd="3" destOrd="0" presId="urn:microsoft.com/office/officeart/2018/2/layout/IconVerticalSolidList"/>
    <dgm:cxn modelId="{64C830A5-E88D-4D55-9F97-2FA696FE76B5}" type="presParOf" srcId="{C4E320D0-37EA-4FAB-B5C1-33DF42AEA840}" destId="{53F409F8-52D8-40ED-B2AA-99777C3C54B8}" srcOrd="4" destOrd="0" presId="urn:microsoft.com/office/officeart/2018/2/layout/IconVerticalSolidList"/>
    <dgm:cxn modelId="{68DD2B74-A40E-4075-A346-28090F804DC3}" type="presParOf" srcId="{53F409F8-52D8-40ED-B2AA-99777C3C54B8}" destId="{42FA85CC-0AD5-456E-9ED3-1BC7C056B574}" srcOrd="0" destOrd="0" presId="urn:microsoft.com/office/officeart/2018/2/layout/IconVerticalSolidList"/>
    <dgm:cxn modelId="{E59BFAE2-FB17-4E67-9DFA-F1827A9AB864}" type="presParOf" srcId="{53F409F8-52D8-40ED-B2AA-99777C3C54B8}" destId="{D3B35240-AF1D-4C34-9AAF-E24D470E6F0F}" srcOrd="1" destOrd="0" presId="urn:microsoft.com/office/officeart/2018/2/layout/IconVerticalSolidList"/>
    <dgm:cxn modelId="{CB810171-C0DC-499C-A42E-D723390405B1}" type="presParOf" srcId="{53F409F8-52D8-40ED-B2AA-99777C3C54B8}" destId="{3B294710-35BB-4F8C-B75C-BF00336739FC}" srcOrd="2" destOrd="0" presId="urn:microsoft.com/office/officeart/2018/2/layout/IconVerticalSolidList"/>
    <dgm:cxn modelId="{46FFD1DE-0687-4BEC-B722-1B21999A1414}" type="presParOf" srcId="{53F409F8-52D8-40ED-B2AA-99777C3C54B8}" destId="{8FDD7A13-11AD-4184-BEC4-E392B4BB3595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C155C6F-83CA-40F0-AAB0-352DB1BC70B4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00C628B8-0712-4254-9CF2-B4E205EC545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Scheduled more meetings</a:t>
          </a:r>
        </a:p>
      </dgm:t>
    </dgm:pt>
    <dgm:pt modelId="{AD9C8445-F196-4D7D-8DCA-05BCE43005DD}" type="parTrans" cxnId="{CF2428DB-F910-42AF-B2C5-426C469C3E14}">
      <dgm:prSet/>
      <dgm:spPr/>
      <dgm:t>
        <a:bodyPr/>
        <a:lstStyle/>
        <a:p>
          <a:endParaRPr lang="en-US"/>
        </a:p>
      </dgm:t>
    </dgm:pt>
    <dgm:pt modelId="{6376DCE6-F345-4500-8BF5-113678D3A43C}" type="sibTrans" cxnId="{CF2428DB-F910-42AF-B2C5-426C469C3E14}">
      <dgm:prSet/>
      <dgm:spPr/>
      <dgm:t>
        <a:bodyPr/>
        <a:lstStyle/>
        <a:p>
          <a:endParaRPr lang="en-US"/>
        </a:p>
      </dgm:t>
    </dgm:pt>
    <dgm:pt modelId="{C7624149-0FAA-4A09-A312-62D457C728E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Reformat modeling to conform to a pub/sub system</a:t>
          </a:r>
        </a:p>
      </dgm:t>
    </dgm:pt>
    <dgm:pt modelId="{A8379ECA-ACCC-4699-B5FD-ED1B97B54726}" type="parTrans" cxnId="{B8667848-F5DB-4D8B-987B-27C28E809480}">
      <dgm:prSet/>
      <dgm:spPr/>
      <dgm:t>
        <a:bodyPr/>
        <a:lstStyle/>
        <a:p>
          <a:endParaRPr lang="en-US"/>
        </a:p>
      </dgm:t>
    </dgm:pt>
    <dgm:pt modelId="{41E5FA84-7D65-4F2D-A2AC-D34C31586DB1}" type="sibTrans" cxnId="{B8667848-F5DB-4D8B-987B-27C28E809480}">
      <dgm:prSet/>
      <dgm:spPr/>
      <dgm:t>
        <a:bodyPr/>
        <a:lstStyle/>
        <a:p>
          <a:endParaRPr lang="en-US"/>
        </a:p>
      </dgm:t>
    </dgm:pt>
    <dgm:pt modelId="{73FB243B-C406-4BA1-B435-7EDA665554AB}" type="pres">
      <dgm:prSet presAssocID="{4C155C6F-83CA-40F0-AAB0-352DB1BC70B4}" presName="root" presStyleCnt="0">
        <dgm:presLayoutVars>
          <dgm:dir/>
          <dgm:resizeHandles val="exact"/>
        </dgm:presLayoutVars>
      </dgm:prSet>
      <dgm:spPr/>
    </dgm:pt>
    <dgm:pt modelId="{EA2D7D78-4092-44DE-A811-BBCDA5BBFE2F}" type="pres">
      <dgm:prSet presAssocID="{00C628B8-0712-4254-9CF2-B4E205EC545F}" presName="compNode" presStyleCnt="0"/>
      <dgm:spPr/>
    </dgm:pt>
    <dgm:pt modelId="{27B46895-2614-466B-971B-B293BC1C1120}" type="pres">
      <dgm:prSet presAssocID="{00C628B8-0712-4254-9CF2-B4E205EC545F}" presName="bgRect" presStyleLbl="bgShp" presStyleIdx="0" presStyleCnt="2"/>
      <dgm:spPr/>
    </dgm:pt>
    <dgm:pt modelId="{BEDD8F57-19C1-4AB9-B8A5-122795140D86}" type="pres">
      <dgm:prSet presAssocID="{00C628B8-0712-4254-9CF2-B4E205EC545F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eeting"/>
        </a:ext>
      </dgm:extLst>
    </dgm:pt>
    <dgm:pt modelId="{B749B90D-F1A7-4F46-9902-9A507E3AEB31}" type="pres">
      <dgm:prSet presAssocID="{00C628B8-0712-4254-9CF2-B4E205EC545F}" presName="spaceRect" presStyleCnt="0"/>
      <dgm:spPr/>
    </dgm:pt>
    <dgm:pt modelId="{1CB5FAAA-5CE5-43D4-8E6A-0EF6899B3F77}" type="pres">
      <dgm:prSet presAssocID="{00C628B8-0712-4254-9CF2-B4E205EC545F}" presName="parTx" presStyleLbl="revTx" presStyleIdx="0" presStyleCnt="2">
        <dgm:presLayoutVars>
          <dgm:chMax val="0"/>
          <dgm:chPref val="0"/>
        </dgm:presLayoutVars>
      </dgm:prSet>
      <dgm:spPr/>
    </dgm:pt>
    <dgm:pt modelId="{7FF334AD-3739-41BF-A3D9-52CE1A589402}" type="pres">
      <dgm:prSet presAssocID="{6376DCE6-F345-4500-8BF5-113678D3A43C}" presName="sibTrans" presStyleCnt="0"/>
      <dgm:spPr/>
    </dgm:pt>
    <dgm:pt modelId="{5E8958B6-310F-450F-BCD5-D74C57BD1D3D}" type="pres">
      <dgm:prSet presAssocID="{C7624149-0FAA-4A09-A312-62D457C728E9}" presName="compNode" presStyleCnt="0"/>
      <dgm:spPr/>
    </dgm:pt>
    <dgm:pt modelId="{9F7684D4-1280-407C-A0B2-D3D198842433}" type="pres">
      <dgm:prSet presAssocID="{C7624149-0FAA-4A09-A312-62D457C728E9}" presName="bgRect" presStyleLbl="bgShp" presStyleIdx="1" presStyleCnt="2"/>
      <dgm:spPr/>
    </dgm:pt>
    <dgm:pt modelId="{19C8DB56-4B75-49D2-8DBC-115F82D139AD}" type="pres">
      <dgm:prSet presAssocID="{C7624149-0FAA-4A09-A312-62D457C728E9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ecycle with solid fill"/>
        </a:ext>
      </dgm:extLst>
    </dgm:pt>
    <dgm:pt modelId="{997CD53E-1F83-4474-B832-980F1A7FC956}" type="pres">
      <dgm:prSet presAssocID="{C7624149-0FAA-4A09-A312-62D457C728E9}" presName="spaceRect" presStyleCnt="0"/>
      <dgm:spPr/>
    </dgm:pt>
    <dgm:pt modelId="{6AC7B890-AF81-40EF-AC15-43EBADA93D60}" type="pres">
      <dgm:prSet presAssocID="{C7624149-0FAA-4A09-A312-62D457C728E9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B8667848-F5DB-4D8B-987B-27C28E809480}" srcId="{4C155C6F-83CA-40F0-AAB0-352DB1BC70B4}" destId="{C7624149-0FAA-4A09-A312-62D457C728E9}" srcOrd="1" destOrd="0" parTransId="{A8379ECA-ACCC-4699-B5FD-ED1B97B54726}" sibTransId="{41E5FA84-7D65-4F2D-A2AC-D34C31586DB1}"/>
    <dgm:cxn modelId="{5B84036C-7086-4ED2-947C-F3212FD30787}" type="presOf" srcId="{C7624149-0FAA-4A09-A312-62D457C728E9}" destId="{6AC7B890-AF81-40EF-AC15-43EBADA93D60}" srcOrd="0" destOrd="0" presId="urn:microsoft.com/office/officeart/2018/2/layout/IconVerticalSolidList"/>
    <dgm:cxn modelId="{5119FEA0-8D56-4C77-A699-50FD1F012238}" type="presOf" srcId="{00C628B8-0712-4254-9CF2-B4E205EC545F}" destId="{1CB5FAAA-5CE5-43D4-8E6A-0EF6899B3F77}" srcOrd="0" destOrd="0" presId="urn:microsoft.com/office/officeart/2018/2/layout/IconVerticalSolidList"/>
    <dgm:cxn modelId="{CF2428DB-F910-42AF-B2C5-426C469C3E14}" srcId="{4C155C6F-83CA-40F0-AAB0-352DB1BC70B4}" destId="{00C628B8-0712-4254-9CF2-B4E205EC545F}" srcOrd="0" destOrd="0" parTransId="{AD9C8445-F196-4D7D-8DCA-05BCE43005DD}" sibTransId="{6376DCE6-F345-4500-8BF5-113678D3A43C}"/>
    <dgm:cxn modelId="{3EF448DE-7276-4F1D-935A-9A3650B565DB}" type="presOf" srcId="{4C155C6F-83CA-40F0-AAB0-352DB1BC70B4}" destId="{73FB243B-C406-4BA1-B435-7EDA665554AB}" srcOrd="0" destOrd="0" presId="urn:microsoft.com/office/officeart/2018/2/layout/IconVerticalSolidList"/>
    <dgm:cxn modelId="{609B4954-3756-45BD-8989-394F80C3F398}" type="presParOf" srcId="{73FB243B-C406-4BA1-B435-7EDA665554AB}" destId="{EA2D7D78-4092-44DE-A811-BBCDA5BBFE2F}" srcOrd="0" destOrd="0" presId="urn:microsoft.com/office/officeart/2018/2/layout/IconVerticalSolidList"/>
    <dgm:cxn modelId="{6694D274-A313-439B-91C8-FA9B9FBCE162}" type="presParOf" srcId="{EA2D7D78-4092-44DE-A811-BBCDA5BBFE2F}" destId="{27B46895-2614-466B-971B-B293BC1C1120}" srcOrd="0" destOrd="0" presId="urn:microsoft.com/office/officeart/2018/2/layout/IconVerticalSolidList"/>
    <dgm:cxn modelId="{B462951D-BEF8-43C4-9145-50B9792CCB81}" type="presParOf" srcId="{EA2D7D78-4092-44DE-A811-BBCDA5BBFE2F}" destId="{BEDD8F57-19C1-4AB9-B8A5-122795140D86}" srcOrd="1" destOrd="0" presId="urn:microsoft.com/office/officeart/2018/2/layout/IconVerticalSolidList"/>
    <dgm:cxn modelId="{7C1C3DC8-1DF2-4350-8AE3-70342A218CE6}" type="presParOf" srcId="{EA2D7D78-4092-44DE-A811-BBCDA5BBFE2F}" destId="{B749B90D-F1A7-4F46-9902-9A507E3AEB31}" srcOrd="2" destOrd="0" presId="urn:microsoft.com/office/officeart/2018/2/layout/IconVerticalSolidList"/>
    <dgm:cxn modelId="{A9D9A140-BEAC-408C-BA54-7DD460188E77}" type="presParOf" srcId="{EA2D7D78-4092-44DE-A811-BBCDA5BBFE2F}" destId="{1CB5FAAA-5CE5-43D4-8E6A-0EF6899B3F77}" srcOrd="3" destOrd="0" presId="urn:microsoft.com/office/officeart/2018/2/layout/IconVerticalSolidList"/>
    <dgm:cxn modelId="{D39F6C9A-0C06-4838-81C2-945D8E774D35}" type="presParOf" srcId="{73FB243B-C406-4BA1-B435-7EDA665554AB}" destId="{7FF334AD-3739-41BF-A3D9-52CE1A589402}" srcOrd="1" destOrd="0" presId="urn:microsoft.com/office/officeart/2018/2/layout/IconVerticalSolidList"/>
    <dgm:cxn modelId="{BE91DC51-EAD5-463E-8C78-E7925B92826A}" type="presParOf" srcId="{73FB243B-C406-4BA1-B435-7EDA665554AB}" destId="{5E8958B6-310F-450F-BCD5-D74C57BD1D3D}" srcOrd="2" destOrd="0" presId="urn:microsoft.com/office/officeart/2018/2/layout/IconVerticalSolidList"/>
    <dgm:cxn modelId="{FB4A60AB-FA11-47EE-A8B4-139E7855BFF5}" type="presParOf" srcId="{5E8958B6-310F-450F-BCD5-D74C57BD1D3D}" destId="{9F7684D4-1280-407C-A0B2-D3D198842433}" srcOrd="0" destOrd="0" presId="urn:microsoft.com/office/officeart/2018/2/layout/IconVerticalSolidList"/>
    <dgm:cxn modelId="{3BDEF040-19F6-4090-8FFF-63ADCB78D3EF}" type="presParOf" srcId="{5E8958B6-310F-450F-BCD5-D74C57BD1D3D}" destId="{19C8DB56-4B75-49D2-8DBC-115F82D139AD}" srcOrd="1" destOrd="0" presId="urn:microsoft.com/office/officeart/2018/2/layout/IconVerticalSolidList"/>
    <dgm:cxn modelId="{CFBA65FD-5DCA-4B17-B197-FAE8353F9775}" type="presParOf" srcId="{5E8958B6-310F-450F-BCD5-D74C57BD1D3D}" destId="{997CD53E-1F83-4474-B832-980F1A7FC956}" srcOrd="2" destOrd="0" presId="urn:microsoft.com/office/officeart/2018/2/layout/IconVerticalSolidList"/>
    <dgm:cxn modelId="{90975122-0233-4E65-9054-4E6A73FEFFE0}" type="presParOf" srcId="{5E8958B6-310F-450F-BCD5-D74C57BD1D3D}" destId="{6AC7B890-AF81-40EF-AC15-43EBADA93D60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88A91DC-C86C-4E90-A47F-88A016DAD7AF}">
      <dsp:nvSpPr>
        <dsp:cNvPr id="0" name=""/>
        <dsp:cNvSpPr/>
      </dsp:nvSpPr>
      <dsp:spPr>
        <a:xfrm>
          <a:off x="0" y="699"/>
          <a:ext cx="5295778" cy="163604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469ABAE-FCDF-455A-A8DF-A89F246C08BD}">
      <dsp:nvSpPr>
        <dsp:cNvPr id="0" name=""/>
        <dsp:cNvSpPr/>
      </dsp:nvSpPr>
      <dsp:spPr>
        <a:xfrm>
          <a:off x="494904" y="368810"/>
          <a:ext cx="899826" cy="89982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5B6948-F5F3-4B37-A270-A5EFA1751BD4}">
      <dsp:nvSpPr>
        <dsp:cNvPr id="0" name=""/>
        <dsp:cNvSpPr/>
      </dsp:nvSpPr>
      <dsp:spPr>
        <a:xfrm>
          <a:off x="1889635" y="699"/>
          <a:ext cx="3406142" cy="16360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3148" tIns="173148" rIns="173148" bIns="173148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Service Simulator Application (SSA)</a:t>
          </a:r>
        </a:p>
      </dsp:txBody>
      <dsp:txXfrm>
        <a:off x="1889635" y="699"/>
        <a:ext cx="3406142" cy="1636048"/>
      </dsp:txXfrm>
    </dsp:sp>
    <dsp:sp modelId="{5AC19339-92C8-4EAC-8CC7-6AF664E2B86D}">
      <dsp:nvSpPr>
        <dsp:cNvPr id="0" name=""/>
        <dsp:cNvSpPr/>
      </dsp:nvSpPr>
      <dsp:spPr>
        <a:xfrm>
          <a:off x="0" y="2045759"/>
          <a:ext cx="5295778" cy="163604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ED03B0-39DF-43E5-915F-057C4128B0B7}">
      <dsp:nvSpPr>
        <dsp:cNvPr id="0" name=""/>
        <dsp:cNvSpPr/>
      </dsp:nvSpPr>
      <dsp:spPr>
        <a:xfrm>
          <a:off x="494904" y="2413870"/>
          <a:ext cx="899826" cy="89982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E4F372-51E6-479C-8C88-DE572645BF19}">
      <dsp:nvSpPr>
        <dsp:cNvPr id="0" name=""/>
        <dsp:cNvSpPr/>
      </dsp:nvSpPr>
      <dsp:spPr>
        <a:xfrm>
          <a:off x="1889635" y="2045759"/>
          <a:ext cx="3406142" cy="16360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3148" tIns="173148" rIns="173148" bIns="173148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Flight Test Application (FTA)</a:t>
          </a:r>
        </a:p>
      </dsp:txBody>
      <dsp:txXfrm>
        <a:off x="1889635" y="2045759"/>
        <a:ext cx="3406142" cy="1636048"/>
      </dsp:txXfrm>
    </dsp:sp>
    <dsp:sp modelId="{42FA85CC-0AD5-456E-9ED3-1BC7C056B574}">
      <dsp:nvSpPr>
        <dsp:cNvPr id="0" name=""/>
        <dsp:cNvSpPr/>
      </dsp:nvSpPr>
      <dsp:spPr>
        <a:xfrm>
          <a:off x="0" y="4090820"/>
          <a:ext cx="5295778" cy="163604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B35240-AF1D-4C34-9AAF-E24D470E6F0F}">
      <dsp:nvSpPr>
        <dsp:cNvPr id="0" name=""/>
        <dsp:cNvSpPr/>
      </dsp:nvSpPr>
      <dsp:spPr>
        <a:xfrm>
          <a:off x="494904" y="4458931"/>
          <a:ext cx="899826" cy="89982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DD7A13-11AD-4184-BEC4-E392B4BB3595}">
      <dsp:nvSpPr>
        <dsp:cNvPr id="0" name=""/>
        <dsp:cNvSpPr/>
      </dsp:nvSpPr>
      <dsp:spPr>
        <a:xfrm>
          <a:off x="1889635" y="4090820"/>
          <a:ext cx="3406142" cy="16360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3148" tIns="173148" rIns="173148" bIns="173148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API documentation</a:t>
          </a:r>
        </a:p>
      </dsp:txBody>
      <dsp:txXfrm>
        <a:off x="1889635" y="4090820"/>
        <a:ext cx="3406142" cy="163604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7B46895-2614-466B-971B-B293BC1C1120}">
      <dsp:nvSpPr>
        <dsp:cNvPr id="0" name=""/>
        <dsp:cNvSpPr/>
      </dsp:nvSpPr>
      <dsp:spPr>
        <a:xfrm>
          <a:off x="0" y="930729"/>
          <a:ext cx="5295778" cy="171827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EDD8F57-19C1-4AB9-B8A5-122795140D86}">
      <dsp:nvSpPr>
        <dsp:cNvPr id="0" name=""/>
        <dsp:cNvSpPr/>
      </dsp:nvSpPr>
      <dsp:spPr>
        <a:xfrm>
          <a:off x="519776" y="1317340"/>
          <a:ext cx="945048" cy="94504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B5FAAA-5CE5-43D4-8E6A-0EF6899B3F77}">
      <dsp:nvSpPr>
        <dsp:cNvPr id="0" name=""/>
        <dsp:cNvSpPr/>
      </dsp:nvSpPr>
      <dsp:spPr>
        <a:xfrm>
          <a:off x="1984602" y="930729"/>
          <a:ext cx="3311175" cy="17182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1850" tIns="181850" rIns="181850" bIns="181850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Scheduled more meetings</a:t>
          </a:r>
        </a:p>
      </dsp:txBody>
      <dsp:txXfrm>
        <a:off x="1984602" y="930729"/>
        <a:ext cx="3311175" cy="1718270"/>
      </dsp:txXfrm>
    </dsp:sp>
    <dsp:sp modelId="{9F7684D4-1280-407C-A0B2-D3D198842433}">
      <dsp:nvSpPr>
        <dsp:cNvPr id="0" name=""/>
        <dsp:cNvSpPr/>
      </dsp:nvSpPr>
      <dsp:spPr>
        <a:xfrm>
          <a:off x="0" y="3078567"/>
          <a:ext cx="5295778" cy="171827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9C8DB56-4B75-49D2-8DBC-115F82D139AD}">
      <dsp:nvSpPr>
        <dsp:cNvPr id="0" name=""/>
        <dsp:cNvSpPr/>
      </dsp:nvSpPr>
      <dsp:spPr>
        <a:xfrm>
          <a:off x="519776" y="3465178"/>
          <a:ext cx="945048" cy="94504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AC7B890-AF81-40EF-AC15-43EBADA93D60}">
      <dsp:nvSpPr>
        <dsp:cNvPr id="0" name=""/>
        <dsp:cNvSpPr/>
      </dsp:nvSpPr>
      <dsp:spPr>
        <a:xfrm>
          <a:off x="1984602" y="3078567"/>
          <a:ext cx="3311175" cy="17182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1850" tIns="181850" rIns="181850" bIns="181850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Reformat modeling to conform to a pub/sub system</a:t>
          </a:r>
        </a:p>
      </dsp:txBody>
      <dsp:txXfrm>
        <a:off x="1984602" y="3078567"/>
        <a:ext cx="3311175" cy="171827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11808" y="3428998"/>
            <a:ext cx="5518066" cy="2268559"/>
          </a:xfrm>
        </p:spPr>
        <p:txBody>
          <a:bodyPr anchor="t">
            <a:normAutofit/>
          </a:bodyPr>
          <a:lstStyle>
            <a:lvl1pPr algn="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72274" y="2268786"/>
            <a:ext cx="5357600" cy="1160213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3A824-1A51-4B26-AD58-A6D8E14F6C04}" type="datetimeFigureOut">
              <a:rPr lang="en-US" dirty="0"/>
              <a:t>3/22/2021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Ins="45720"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29194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>
            <a:off x="2194236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4091" cy="107722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7E33E-8B18-4087-B112-809917729534}" type="datetimeFigureOut">
              <a:rPr lang="en-US" dirty="0"/>
              <a:t>3/22/2021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9260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 rot="5400000">
            <a:off x="10337141" y="416061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39380" y="805818"/>
            <a:ext cx="1326519" cy="524412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608751" y="970410"/>
            <a:ext cx="6466903" cy="507953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FE419-2371-464F-8239-3959401C3561}" type="datetimeFigureOut">
              <a:rPr lang="en-US" dirty="0"/>
              <a:t>3/22/2021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7123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162C4-EDD9-4389-A98B-B87ECEA2A816}" type="datetimeFigureOut">
              <a:rPr lang="en-US" dirty="0"/>
              <a:t>3/22/2021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194943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21402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TextBox 10"/>
          <p:cNvSpPr txBox="1"/>
          <p:nvPr/>
        </p:nvSpPr>
        <p:spPr>
          <a:xfrm>
            <a:off x="2191843" y="296258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3147254"/>
            <a:ext cx="7956560" cy="1424746"/>
          </a:xfrm>
        </p:spPr>
        <p:txBody>
          <a:bodyPr anchor="t">
            <a:normAutofit/>
          </a:bodyPr>
          <a:lstStyle>
            <a:lvl1pPr algn="r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968" y="2268786"/>
            <a:ext cx="7791931" cy="878468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059C3-6A89-4494-99FF-5A4D6FFD50EB}" type="datetimeFigureOut">
              <a:rPr lang="en-US" dirty="0"/>
              <a:t>3/22/2021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7627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7"/>
            <a:ext cx="7950984" cy="108170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05374" y="2052116"/>
            <a:ext cx="3891960" cy="399782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66636" y="2052114"/>
            <a:ext cx="3894222" cy="399782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4B2F-12DE-47F5-8894-472B206D2E1E}" type="datetimeFigureOut">
              <a:rPr lang="en-US" dirty="0"/>
              <a:t>3/22/2021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196172" y="641223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31320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TextBox 11"/>
          <p:cNvSpPr txBox="1"/>
          <p:nvPr/>
        </p:nvSpPr>
        <p:spPr>
          <a:xfrm>
            <a:off x="2193650" y="636424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8"/>
            <a:ext cx="7956560" cy="107834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9285" y="2052115"/>
            <a:ext cx="3896467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09285" y="2851331"/>
            <a:ext cx="3893623" cy="307143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66634" y="2052115"/>
            <a:ext cx="3899798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66635" y="2851331"/>
            <a:ext cx="3899798" cy="307143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0E46F-7819-4ACF-B48B-48222C2ACC88}" type="datetimeFigureOut">
              <a:rPr lang="en-US" dirty="0"/>
              <a:t>3/22/2021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7460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F3416-4057-4DAA-829D-4CA07428D088}" type="datetimeFigureOut">
              <a:rPr lang="en-US" dirty="0"/>
              <a:t>3/22/2021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196172" y="64122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38362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D9284-D300-4297-87F7-E791DCC15DB1}" type="datetimeFigureOut">
              <a:rPr lang="en-US" dirty="0"/>
              <a:t>3/22/2021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1741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TextBox 9"/>
          <p:cNvSpPr txBox="1"/>
          <p:nvPr/>
        </p:nvSpPr>
        <p:spPr>
          <a:xfrm>
            <a:off x="1554154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0323" y="1282451"/>
            <a:ext cx="2664361" cy="1903241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154" y="805818"/>
            <a:ext cx="5446278" cy="5244126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6154"/>
            <a:ext cx="2664361" cy="2386397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25BB-DA17-4BA0-B3C8-3AC3ABC827E6}" type="datetimeFigureOut">
              <a:rPr lang="en-US" dirty="0"/>
              <a:t>3/22/2021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4984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47062" y="3229"/>
            <a:ext cx="4629734" cy="6858000"/>
          </a:xfrm>
          <a:solidFill>
            <a:schemeClr val="tx1">
              <a:alpha val="10000"/>
            </a:schemeClr>
          </a:solidFill>
          <a:ln w="9525" cap="sq">
            <a:noFill/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554686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241" y="1282452"/>
            <a:ext cx="3970986" cy="1900473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2928"/>
            <a:ext cx="3971874" cy="2386394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C4C9A-3960-41CF-A4E9-2A8FB932454B}" type="datetimeFigureOut">
              <a:rPr lang="en-US" dirty="0"/>
              <a:t>3/22/2021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5692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599" y="2052116"/>
            <a:ext cx="7796540" cy="3997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</p:spPr>
        <p:txBody>
          <a:bodyPr vert="horz" lIns="91440" tIns="18288" rIns="91440" bIns="45720" rtlCol="0" anchor="t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3CBC1C18-307B-4F68-A007-B5B542270E8D}" type="datetimeFigureOut">
              <a:rPr lang="en-US" dirty="0"/>
              <a:t>3/22/2021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</p:spPr>
        <p:txBody>
          <a:bodyPr vert="horz" lIns="91440" tIns="45720" rIns="91440" bIns="18288" rtlCol="0" anchor="b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8407" y="164592"/>
            <a:ext cx="636727" cy="322851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4968942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93" r:id="rId1"/>
    <p:sldLayoutId id="2147483894" r:id="rId2"/>
    <p:sldLayoutId id="2147483895" r:id="rId3"/>
    <p:sldLayoutId id="2147483896" r:id="rId4"/>
    <p:sldLayoutId id="2147483897" r:id="rId5"/>
    <p:sldLayoutId id="2147483898" r:id="rId6"/>
    <p:sldLayoutId id="2147483899" r:id="rId7"/>
    <p:sldLayoutId id="2147483900" r:id="rId8"/>
    <p:sldLayoutId id="2147483901" r:id="rId9"/>
    <p:sldLayoutId id="2147483902" r:id="rId10"/>
    <p:sldLayoutId id="2147483903" r:id="rId11"/>
  </p:sldLayoutIdLst>
  <p:hf sldNum="0"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34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34448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9533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5888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70973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17328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642616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108960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575304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04164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jpe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jpe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0.jpe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F00DC172-0CE8-4970-8857-C6EE391349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D44921D8-D907-42BC-84C0-A2906F84F6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446C9919-69C2-4A18-A50B-4F2701E208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EF30023F-7707-4123-BB31-6A42EF81B1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B16F25B-0FD7-471E-AED7-9C6B807C72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74254" y="5166421"/>
            <a:ext cx="8445357" cy="883524"/>
          </a:xfrm>
        </p:spPr>
        <p:txBody>
          <a:bodyPr>
            <a:normAutofit/>
          </a:bodyPr>
          <a:lstStyle/>
          <a:p>
            <a:r>
              <a:rPr lang="en-US" sz="4100">
                <a:cs typeface="Calibri Light"/>
              </a:rPr>
              <a:t>Boeing Cabin Experience Team 11</a:t>
            </a:r>
            <a:endParaRPr lang="en-US" sz="410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33536" y="4752007"/>
            <a:ext cx="8286075" cy="414413"/>
          </a:xfrm>
        </p:spPr>
        <p:txBody>
          <a:bodyPr>
            <a:normAutofit/>
          </a:bodyPr>
          <a:lstStyle/>
          <a:p>
            <a:r>
              <a:rPr lang="en-US">
                <a:cs typeface="Arial"/>
              </a:rPr>
              <a:t>Win Todd, Cole Donovan, Nicholas Mooney, Paige Webber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1A03511-7B76-435C-A861-F71F038CD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4B30F6-A439-4D32-ABF3-0184785B868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-1" b="21553"/>
          <a:stretch/>
        </p:blipFill>
        <p:spPr>
          <a:xfrm>
            <a:off x="1005401" y="-1"/>
            <a:ext cx="10380133" cy="4030679"/>
          </a:xfrm>
          <a:prstGeom prst="rect">
            <a:avLst/>
          </a:prstGeom>
          <a:ln>
            <a:solidFill>
              <a:schemeClr val="accent6"/>
            </a:solidFill>
          </a:ln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85FA2C94-10B5-4A0A-998F-C623A00E3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936FA072-D541-4EE8-9DC6-513AAB2B9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-1"/>
            <a:ext cx="11184467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2BD4AA0B-889E-42F1-8C61-06B5909880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3BA6DFAF-5481-41C3-BB7F-CE46BC3AC3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CA9134B-18C1-42D4-BB52-51F579E8F9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9052A5-E5C8-4003-B69A-DC8A798823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8936" y="2811270"/>
            <a:ext cx="3473753" cy="1770045"/>
          </a:xfrm>
        </p:spPr>
        <p:txBody>
          <a:bodyPr>
            <a:normAutofit/>
          </a:bodyPr>
          <a:lstStyle/>
          <a:p>
            <a:pPr algn="l"/>
            <a:r>
              <a:rPr lang="en-US">
                <a:cs typeface="Arial"/>
              </a:rPr>
              <a:t>DELIVERABLES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54D98C3-A0F7-4FDE-9CF6-CC9754C0EC7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89647706"/>
              </p:ext>
            </p:extLst>
          </p:nvPr>
        </p:nvGraphicFramePr>
        <p:xfrm>
          <a:off x="6280264" y="550974"/>
          <a:ext cx="5295778" cy="57275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2935140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1BA4B-BC76-4F58-945A-651ABE05CB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2039" y="2904046"/>
            <a:ext cx="3203887" cy="1255822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3500"/>
              <a:t>SOLUTION</a:t>
            </a:r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B08E92D4-E36C-4D4C-BF20-8519D83F8AD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558"/>
          <a:stretch/>
        </p:blipFill>
        <p:spPr>
          <a:xfrm>
            <a:off x="4521908" y="1613358"/>
            <a:ext cx="6462632" cy="3630744"/>
          </a:xfrm>
          <a:prstGeom prst="rect">
            <a:avLst/>
          </a:prstGeom>
          <a:ln w="12700">
            <a:noFill/>
          </a:ln>
        </p:spPr>
      </p:pic>
    </p:spTree>
    <p:extLst>
      <p:ext uri="{BB962C8B-B14F-4D97-AF65-F5344CB8AC3E}">
        <p14:creationId xmlns:p14="http://schemas.microsoft.com/office/powerpoint/2010/main" val="21669010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09F3E50-A78F-445D-AF9B-EB7EF9073AE4}"/>
              </a:ext>
            </a:extLst>
          </p:cNvPr>
          <p:cNvSpPr txBox="1"/>
          <p:nvPr/>
        </p:nvSpPr>
        <p:spPr>
          <a:xfrm>
            <a:off x="2412372" y="2418751"/>
            <a:ext cx="7369642" cy="360848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7000">
                <a:latin typeface="+mj-lt"/>
                <a:ea typeface="+mj-ea"/>
                <a:cs typeface="+mj-cs"/>
              </a:rPr>
              <a:t>WORK ACCOMPLISHED</a:t>
            </a:r>
            <a:endParaRPr lang="en-US" sz="7000">
              <a:ea typeface="+mj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555317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F4614-F0EE-4C15-AEF6-5D71A9EB58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254" y="5166421"/>
            <a:ext cx="8445357" cy="88352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/>
              <a:t>The SSA</a:t>
            </a:r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802659F4-5083-422E-B04C-7C765271A8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-1" b="3525"/>
          <a:stretch/>
        </p:blipFill>
        <p:spPr>
          <a:xfrm>
            <a:off x="1005401" y="-1"/>
            <a:ext cx="10380133" cy="4030679"/>
          </a:xfrm>
          <a:prstGeom prst="rect">
            <a:avLst/>
          </a:prstGeom>
          <a:ln>
            <a:solidFill>
              <a:schemeClr val="accent6"/>
            </a:solidFill>
          </a:ln>
        </p:spPr>
      </p:pic>
    </p:spTree>
    <p:extLst>
      <p:ext uri="{BB962C8B-B14F-4D97-AF65-F5344CB8AC3E}">
        <p14:creationId xmlns:p14="http://schemas.microsoft.com/office/powerpoint/2010/main" val="41342042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Picture 52">
            <a:extLst>
              <a:ext uri="{FF2B5EF4-FFF2-40B4-BE49-F238E27FC236}">
                <a16:creationId xmlns:a16="http://schemas.microsoft.com/office/drawing/2014/main" id="{DE8515BB-59EE-453D-82CE-EE72BF309F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7F492A7-5C9A-44D0-BA44-2132810955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57" name="Rectangle 56">
            <a:extLst>
              <a:ext uri="{FF2B5EF4-FFF2-40B4-BE49-F238E27FC236}">
                <a16:creationId xmlns:a16="http://schemas.microsoft.com/office/drawing/2014/main" id="{38CB1921-2103-4962-BC2D-CB488DD956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07309053-D520-473F-B065-0965E5C88A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E77B27DF-8961-4473-A375-68D728746E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5CFD8EDB-2312-4205-84DF-61A53F865F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37B30E19-C5A4-40B1-988C-0E5552A0EC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4943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18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 useBgFill="1">
        <p:nvSpPr>
          <p:cNvPr id="67" name="Rectangle 66">
            <a:extLst>
              <a:ext uri="{FF2B5EF4-FFF2-40B4-BE49-F238E27FC236}">
                <a16:creationId xmlns:a16="http://schemas.microsoft.com/office/drawing/2014/main" id="{88384B2C-D83C-48C4-9FE2-0152FEACAD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9" name="Picture 68">
            <a:extLst>
              <a:ext uri="{FF2B5EF4-FFF2-40B4-BE49-F238E27FC236}">
                <a16:creationId xmlns:a16="http://schemas.microsoft.com/office/drawing/2014/main" id="{BFD2FE0B-1D1F-4433-BE67-459AD0455B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74871E05-8AE2-4B65-BBAB-03AB6AB21F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C88A0541-D60C-48FD-B22E-B3057F4A47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2975E7A-D475-4711-8E1B-57C3AA0728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4107FF63-F6C7-4F68-8B20-E820863449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710B46-F01D-49C0-8345-6D36E6AE3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6802" y="293477"/>
            <a:ext cx="3920236" cy="107722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400"/>
              <a:t>WORK PROCESS</a:t>
            </a:r>
            <a:br>
              <a:rPr lang="en-US" sz="3400"/>
            </a:br>
            <a:endParaRPr lang="en-US" sz="34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57CD90E-D9BA-4F93-B891-52C977CBB422}"/>
              </a:ext>
            </a:extLst>
          </p:cNvPr>
          <p:cNvSpPr txBox="1"/>
          <p:nvPr/>
        </p:nvSpPr>
        <p:spPr>
          <a:xfrm>
            <a:off x="1440024" y="4671490"/>
            <a:ext cx="9977307" cy="2366673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indent="-337820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</a:pPr>
            <a:r>
              <a:rPr lang="en-US" sz="2000"/>
              <a:t>Create a server with</a:t>
            </a:r>
            <a:r>
              <a:rPr lang="en-US" sz="2000" b="1"/>
              <a:t> java spring boot</a:t>
            </a:r>
            <a:r>
              <a:rPr lang="en-US" sz="2000"/>
              <a:t> that will be able to generate data necessary for the flight test application</a:t>
            </a:r>
            <a:endParaRPr lang="en-US" sz="2000">
              <a:cs typeface="Arial"/>
            </a:endParaRPr>
          </a:p>
          <a:p>
            <a:pPr indent="-337820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</a:pPr>
            <a:r>
              <a:rPr lang="en-US" sz="2000"/>
              <a:t>Return this data to a client in the </a:t>
            </a:r>
            <a:r>
              <a:rPr lang="en-US" sz="2000" b="1"/>
              <a:t>same API</a:t>
            </a:r>
            <a:r>
              <a:rPr lang="en-US" sz="2000"/>
              <a:t> format as normal Boeing software.</a:t>
            </a:r>
            <a:endParaRPr lang="en-US" sz="2000">
              <a:cs typeface="Arial"/>
            </a:endParaRPr>
          </a:p>
          <a:p>
            <a:pPr indent="-337820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</a:pPr>
            <a:r>
              <a:rPr lang="en-US" sz="2000"/>
              <a:t>Use </a:t>
            </a:r>
            <a:r>
              <a:rPr lang="en-US" sz="2000" b="1"/>
              <a:t>Docker </a:t>
            </a:r>
            <a:r>
              <a:rPr lang="en-US" sz="2000"/>
              <a:t>containers to efficiently deploy software.</a:t>
            </a:r>
            <a:endParaRPr lang="en-US" sz="2000">
              <a:cs typeface="Arial"/>
            </a:endParaRPr>
          </a:p>
        </p:txBody>
      </p:sp>
      <p:pic>
        <p:nvPicPr>
          <p:cNvPr id="10" name="Picture 10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3BE2B3C4-BDDD-40FC-A5B0-EE0137B237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9995" y="1018355"/>
            <a:ext cx="9569566" cy="3954473"/>
          </a:xfrm>
          <a:prstGeom prst="rect">
            <a:avLst/>
          </a:prstGeom>
          <a:ln>
            <a:gradFill flip="none" rotWithShape="1">
              <a:gsLst>
                <a:gs pos="86000">
                  <a:schemeClr val="accent6">
                    <a:lumMod val="67000"/>
                  </a:schemeClr>
                </a:gs>
                <a:gs pos="20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effectLst>
            <a:innerShdw blurRad="127000">
              <a:prstClr val="black">
                <a:alpha val="90000"/>
              </a:prstClr>
            </a:innerShdw>
          </a:effectLst>
        </p:spPr>
      </p:pic>
      <p:sp>
        <p:nvSpPr>
          <p:cNvPr id="79" name="Rectangle 78">
            <a:extLst>
              <a:ext uri="{FF2B5EF4-FFF2-40B4-BE49-F238E27FC236}">
                <a16:creationId xmlns:a16="http://schemas.microsoft.com/office/drawing/2014/main" id="{9C956270-A498-477A-B5CA-11E37947BE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2" descr="A picture containing drawing, food&#10;&#10;Description automatically generated">
            <a:extLst>
              <a:ext uri="{FF2B5EF4-FFF2-40B4-BE49-F238E27FC236}">
                <a16:creationId xmlns:a16="http://schemas.microsoft.com/office/drawing/2014/main" id="{18FFD503-A192-4751-AF9E-84FED93815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32423" y="967668"/>
            <a:ext cx="1216819" cy="452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8252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8">
            <a:extLst>
              <a:ext uri="{FF2B5EF4-FFF2-40B4-BE49-F238E27FC236}">
                <a16:creationId xmlns:a16="http://schemas.microsoft.com/office/drawing/2014/main" id="{4D8F4B8D-CB62-49AA-BBC9-BFBF0FA43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7" name="Picture 10">
            <a:extLst>
              <a:ext uri="{FF2B5EF4-FFF2-40B4-BE49-F238E27FC236}">
                <a16:creationId xmlns:a16="http://schemas.microsoft.com/office/drawing/2014/main" id="{0B11A20E-F906-44AF-9B8C-5C7607ED28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34" name="Rectangle 12">
            <a:extLst>
              <a:ext uri="{FF2B5EF4-FFF2-40B4-BE49-F238E27FC236}">
                <a16:creationId xmlns:a16="http://schemas.microsoft.com/office/drawing/2014/main" id="{589F2FE7-0776-45FC-BA50-B33FD5272D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6" name="Rectangle 14">
            <a:extLst>
              <a:ext uri="{FF2B5EF4-FFF2-40B4-BE49-F238E27FC236}">
                <a16:creationId xmlns:a16="http://schemas.microsoft.com/office/drawing/2014/main" id="{9E28EA0B-064B-42ED-AEB7-E2B518F588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7" name="Rectangle 16">
            <a:extLst>
              <a:ext uri="{FF2B5EF4-FFF2-40B4-BE49-F238E27FC236}">
                <a16:creationId xmlns:a16="http://schemas.microsoft.com/office/drawing/2014/main" id="{50815A55-8D70-457A-807A-8497E4EB2F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8" name="Rectangle 18">
            <a:extLst>
              <a:ext uri="{FF2B5EF4-FFF2-40B4-BE49-F238E27FC236}">
                <a16:creationId xmlns:a16="http://schemas.microsoft.com/office/drawing/2014/main" id="{E9409685-E4D7-4C17-A7A6-C7C4111928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9" name="TextBox 20">
            <a:extLst>
              <a:ext uri="{FF2B5EF4-FFF2-40B4-BE49-F238E27FC236}">
                <a16:creationId xmlns:a16="http://schemas.microsoft.com/office/drawing/2014/main" id="{0BB97CD4-5E08-4372-8A06-C645E5701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24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4C770D-9DD5-4EA1-BFF3-380585DB8D3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1885" r="9091" b="11216"/>
          <a:stretch/>
        </p:blipFill>
        <p:spPr>
          <a:xfrm>
            <a:off x="20" y="227"/>
            <a:ext cx="12191675" cy="6858000"/>
          </a:xfrm>
          <a:prstGeom prst="rect">
            <a:avLst/>
          </a:prstGeom>
        </p:spPr>
      </p:pic>
      <p:pic>
        <p:nvPicPr>
          <p:cNvPr id="40" name="Picture 22">
            <a:extLst>
              <a:ext uri="{FF2B5EF4-FFF2-40B4-BE49-F238E27FC236}">
                <a16:creationId xmlns:a16="http://schemas.microsoft.com/office/drawing/2014/main" id="{AA1AC8FC-4F86-4534-B63D-D733633B0C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41" name="Picture 24">
            <a:extLst>
              <a:ext uri="{FF2B5EF4-FFF2-40B4-BE49-F238E27FC236}">
                <a16:creationId xmlns:a16="http://schemas.microsoft.com/office/drawing/2014/main" id="{60F3D105-3319-4823-81E0-61BFE3669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42" name="Rectangle 26">
            <a:extLst>
              <a:ext uri="{FF2B5EF4-FFF2-40B4-BE49-F238E27FC236}">
                <a16:creationId xmlns:a16="http://schemas.microsoft.com/office/drawing/2014/main" id="{08F3C449-A6DB-4625-B01D-F98FE9B29E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28">
            <a:extLst>
              <a:ext uri="{FF2B5EF4-FFF2-40B4-BE49-F238E27FC236}">
                <a16:creationId xmlns:a16="http://schemas.microsoft.com/office/drawing/2014/main" id="{4FFE41AD-7894-4773-964E-9C0523A92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30">
            <a:extLst>
              <a:ext uri="{FF2B5EF4-FFF2-40B4-BE49-F238E27FC236}">
                <a16:creationId xmlns:a16="http://schemas.microsoft.com/office/drawing/2014/main" id="{8DE57694-BB02-4860-ADAA-284AE025A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4" y="0"/>
            <a:ext cx="442832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BA3A3EA-1577-416A-8097-9A09595CEB21}"/>
              </a:ext>
            </a:extLst>
          </p:cNvPr>
          <p:cNvSpPr txBox="1"/>
          <p:nvPr/>
        </p:nvSpPr>
        <p:spPr>
          <a:xfrm>
            <a:off x="1374691" y="2829429"/>
            <a:ext cx="3087358" cy="2268559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algn="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>
                <a:latin typeface="+mj-lt"/>
                <a:ea typeface="+mj-ea"/>
                <a:cs typeface="+mj-cs"/>
              </a:rPr>
              <a:t>DEMO TIME</a:t>
            </a:r>
          </a:p>
        </p:txBody>
      </p:sp>
      <p:sp>
        <p:nvSpPr>
          <p:cNvPr id="45" name="Rectangle 32">
            <a:extLst>
              <a:ext uri="{FF2B5EF4-FFF2-40B4-BE49-F238E27FC236}">
                <a16:creationId xmlns:a16="http://schemas.microsoft.com/office/drawing/2014/main" id="{27C66EE0-269E-40D2-A4A4-ED04AC4B7F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33384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6222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zoom_0">
            <a:hlinkClick r:id="" action="ppaction://media"/>
            <a:extLst>
              <a:ext uri="{FF2B5EF4-FFF2-40B4-BE49-F238E27FC236}">
                <a16:creationId xmlns:a16="http://schemas.microsoft.com/office/drawing/2014/main" id="{F4D16FA3-7C09-4849-8436-CB978B0D680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77612" y="359358"/>
            <a:ext cx="7436775" cy="6139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542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684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48A8C2B-E224-450F-BFE9-442CD6395290}"/>
              </a:ext>
            </a:extLst>
          </p:cNvPr>
          <p:cNvSpPr txBox="1"/>
          <p:nvPr/>
        </p:nvSpPr>
        <p:spPr>
          <a:xfrm>
            <a:off x="4333455" y="514000"/>
            <a:ext cx="3530803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/>
              <a:t>MILESTONES</a:t>
            </a:r>
            <a:endParaRPr lang="en-US" sz="4000">
              <a:cs typeface="Arial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9CA15212-2578-463A-A3BC-CB0CAF92E2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2105052"/>
              </p:ext>
            </p:extLst>
          </p:nvPr>
        </p:nvGraphicFramePr>
        <p:xfrm>
          <a:off x="1911504" y="1388670"/>
          <a:ext cx="9217847" cy="50090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26465">
                  <a:extLst>
                    <a:ext uri="{9D8B030D-6E8A-4147-A177-3AD203B41FA5}">
                      <a16:colId xmlns:a16="http://schemas.microsoft.com/office/drawing/2014/main" val="2333240263"/>
                    </a:ext>
                  </a:extLst>
                </a:gridCol>
                <a:gridCol w="5691382">
                  <a:extLst>
                    <a:ext uri="{9D8B030D-6E8A-4147-A177-3AD203B41FA5}">
                      <a16:colId xmlns:a16="http://schemas.microsoft.com/office/drawing/2014/main" val="2028935488"/>
                    </a:ext>
                  </a:extLst>
                </a:gridCol>
              </a:tblGrid>
              <a:tr h="566453">
                <a:tc>
                  <a:txBody>
                    <a:bodyPr/>
                    <a:lstStyle/>
                    <a:p>
                      <a:r>
                        <a:rPr lang="en-US" err="1"/>
                        <a:t>Demoable</a:t>
                      </a:r>
                      <a:r>
                        <a:rPr lang="en-US"/>
                        <a:t> Milestones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Description​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23329177"/>
                  </a:ext>
                </a:extLst>
              </a:tr>
              <a:tr h="374072">
                <a:tc>
                  <a:txBody>
                    <a:bodyPr/>
                    <a:lstStyle/>
                    <a:p>
                      <a:r>
                        <a:rPr lang="en-US"/>
                        <a:t>JSON Server Responses​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" sz="1800" b="0" i="0" u="none" strike="noStrike" noProof="0">
                          <a:latin typeface="Arial"/>
                        </a:rPr>
                        <a:t>Simple API sever that is </a:t>
                      </a:r>
                      <a:r>
                        <a:rPr lang="en" sz="1800" b="0" i="0" u="none" strike="noStrike" noProof="0" err="1">
                          <a:latin typeface="Arial"/>
                        </a:rPr>
                        <a:t>dockerized</a:t>
                      </a:r>
                      <a:r>
                        <a:rPr lang="en" sz="1800" b="0" i="0" u="none" strike="noStrike" noProof="0">
                          <a:latin typeface="Arial"/>
                        </a:rPr>
                        <a:t> and can be invoked to generate data and return in Json</a:t>
                      </a:r>
                      <a:endParaRPr lang="en-US" sz="1800" b="0" i="0" u="none" strike="noStrike" noProof="0">
                        <a:latin typeface="Arial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26682546"/>
                  </a:ext>
                </a:extLst>
              </a:tr>
              <a:tr h="619892">
                <a:tc>
                  <a:txBody>
                    <a:bodyPr/>
                    <a:lstStyle/>
                    <a:p>
                      <a:r>
                        <a:rPr lang="en-US"/>
                        <a:t>Conforms to Boeing API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Conforms to same Data and API as Airplane Info Systems​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60203266"/>
                  </a:ext>
                </a:extLst>
              </a:tr>
              <a:tr h="619892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SSA Completion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Mimics data the airplane Info system provides​ and is configurable and documented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83556189"/>
                  </a:ext>
                </a:extLst>
              </a:tr>
              <a:tr h="619892">
                <a:tc>
                  <a:txBody>
                    <a:bodyPr/>
                    <a:lstStyle/>
                    <a:p>
                      <a:r>
                        <a:rPr lang="en-US"/>
                        <a:t>Displays Troubleshooting Logs​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Visibly formats logs from the server for debugging​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27258275"/>
                  </a:ext>
                </a:extLst>
              </a:tr>
              <a:tr h="641267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Parsing Troubleshooting​ Logs​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Able to search for specific logs by type or time​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95868194"/>
                  </a:ext>
                </a:extLst>
              </a:tr>
              <a:tr h="619892">
                <a:tc>
                  <a:txBody>
                    <a:bodyPr/>
                    <a:lstStyle/>
                    <a:p>
                      <a:r>
                        <a:rPr lang="en-US"/>
                        <a:t>Error Processing​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Accept and publishes errors to the user based on logs​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4430024"/>
                  </a:ext>
                </a:extLst>
              </a:tr>
              <a:tr h="641267">
                <a:tc>
                  <a:txBody>
                    <a:bodyPr/>
                    <a:lstStyle/>
                    <a:p>
                      <a:r>
                        <a:rPr lang="en-US"/>
                        <a:t>Configuration Settings​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Able to change and view settings for SSA and FTA as well as installed software​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03056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26567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C61F41F-EA12-4D37-8426-9F483F389439}"/>
              </a:ext>
            </a:extLst>
          </p:cNvPr>
          <p:cNvSpPr txBox="1"/>
          <p:nvPr/>
        </p:nvSpPr>
        <p:spPr>
          <a:xfrm>
            <a:off x="3946746" y="760744"/>
            <a:ext cx="4292803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/>
              <a:t>SPRINT DETAILS</a:t>
            </a:r>
            <a:endParaRPr lang="en-US" sz="4000">
              <a:cs typeface="Arial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86DACF-D4D7-463E-9E07-E3A06DBF90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9388339"/>
              </p:ext>
            </p:extLst>
          </p:nvPr>
        </p:nvGraphicFramePr>
        <p:xfrm>
          <a:off x="1369219" y="1976437"/>
          <a:ext cx="9662994" cy="3250404"/>
        </p:xfrm>
        <a:graphic>
          <a:graphicData uri="http://schemas.openxmlformats.org/drawingml/2006/table">
            <a:tbl>
              <a:tblPr firstRow="1" bandRow="1">
                <a:tableStyleId>{08FB837D-C827-4EFA-A057-4D05807E0F7C}</a:tableStyleId>
              </a:tblPr>
              <a:tblGrid>
                <a:gridCol w="1161417">
                  <a:extLst>
                    <a:ext uri="{9D8B030D-6E8A-4147-A177-3AD203B41FA5}">
                      <a16:colId xmlns:a16="http://schemas.microsoft.com/office/drawing/2014/main" val="3941001545"/>
                    </a:ext>
                  </a:extLst>
                </a:gridCol>
                <a:gridCol w="8501577">
                  <a:extLst>
                    <a:ext uri="{9D8B030D-6E8A-4147-A177-3AD203B41FA5}">
                      <a16:colId xmlns:a16="http://schemas.microsoft.com/office/drawing/2014/main" val="1831042748"/>
                    </a:ext>
                  </a:extLst>
                </a:gridCol>
              </a:tblGrid>
              <a:tr h="472785">
                <a:tc>
                  <a:txBody>
                    <a:bodyPr/>
                    <a:lstStyle/>
                    <a:p>
                      <a:pPr rtl="0" fontAlgn="base"/>
                      <a:r>
                        <a:rPr lang="en-US" sz="2000" b="1">
                          <a:effectLst/>
                        </a:rPr>
                        <a:t>Sprint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en-US" sz="2000" b="1">
                          <a:effectLst/>
                        </a:rPr>
                        <a:t>Sprint Goal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8968699"/>
                  </a:ext>
                </a:extLst>
              </a:tr>
              <a:tr h="768278">
                <a:tc>
                  <a:txBody>
                    <a:bodyPr/>
                    <a:lstStyle/>
                    <a:p>
                      <a:pPr rtl="0" fontAlgn="base"/>
                      <a:r>
                        <a:rPr lang="en-US" sz="1800" b="1">
                          <a:effectLst/>
                        </a:rPr>
                        <a:t>Sprint 1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en-US" sz="1800" b="1">
                          <a:effectLst/>
                        </a:rPr>
                        <a:t>Develop designs, establish baseline understanding for API design, build foundation for SSA </a:t>
                      </a:r>
                      <a:r>
                        <a:rPr lang="en-US" sz="1800" b="1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response</a:t>
                      </a:r>
                      <a:r>
                        <a:rPr lang="en-US" sz="1800" b="1">
                          <a:effectLst/>
                        </a:rPr>
                        <a:t>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6944668"/>
                  </a:ext>
                </a:extLst>
              </a:tr>
              <a:tr h="472785">
                <a:tc>
                  <a:txBody>
                    <a:bodyPr/>
                    <a:lstStyle/>
                    <a:p>
                      <a:pPr rtl="0" fontAlgn="base"/>
                      <a:r>
                        <a:rPr lang="en-US" sz="1800" b="1">
                          <a:effectLst/>
                        </a:rPr>
                        <a:t>Sprint 2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en-US" sz="1800" b="1">
                          <a:effectLst/>
                        </a:rPr>
                        <a:t>Populate several </a:t>
                      </a:r>
                      <a:r>
                        <a:rPr lang="en-US" sz="1800" b="1" err="1">
                          <a:effectLst/>
                        </a:rPr>
                        <a:t>dockerizable</a:t>
                      </a:r>
                      <a:r>
                        <a:rPr lang="en-US" sz="1800" b="1">
                          <a:effectLst/>
                        </a:rPr>
                        <a:t> service simulators within the SSA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0452326"/>
                  </a:ext>
                </a:extLst>
              </a:tr>
              <a:tr h="768278">
                <a:tc>
                  <a:txBody>
                    <a:bodyPr/>
                    <a:lstStyle/>
                    <a:p>
                      <a:pPr rtl="0" fontAlgn="base"/>
                      <a:r>
                        <a:rPr lang="en-US" sz="1800" b="1">
                          <a:effectLst/>
                        </a:rPr>
                        <a:t>Sprint 3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en-US" sz="1800" b="1">
                          <a:effectLst/>
                        </a:rPr>
                        <a:t>Finalize SSA with proper </a:t>
                      </a:r>
                      <a:r>
                        <a:rPr lang="en-US" sz="1800" b="1" err="1">
                          <a:effectLst/>
                        </a:rPr>
                        <a:t>PubSub</a:t>
                      </a:r>
                      <a:r>
                        <a:rPr lang="en-US" sz="1800" b="1">
                          <a:effectLst/>
                        </a:rPr>
                        <a:t> modeling that accounts for future pathing of possible configuration of data generation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4122750"/>
                  </a:ext>
                </a:extLst>
              </a:tr>
              <a:tr h="768278">
                <a:tc>
                  <a:txBody>
                    <a:bodyPr/>
                    <a:lstStyle/>
                    <a:p>
                      <a:pPr rtl="0" fontAlgn="base"/>
                      <a:r>
                        <a:rPr lang="en-US" sz="1800" b="1">
                          <a:effectLst/>
                        </a:rPr>
                        <a:t>Sprint 4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en-US" sz="1800" b="1">
                          <a:effectLst/>
                        </a:rPr>
                        <a:t>Develop a backend that display logs in Realtime and can alternate between each service as well as keep track of all received logs for parsing later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98848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131506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2A1C0927-B8A8-40D3-B710-2E62BE377E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745775"/>
              </p:ext>
            </p:extLst>
          </p:nvPr>
        </p:nvGraphicFramePr>
        <p:xfrm>
          <a:off x="1365849" y="1581509"/>
          <a:ext cx="9662993" cy="4276914"/>
        </p:xfrm>
        <a:graphic>
          <a:graphicData uri="http://schemas.openxmlformats.org/drawingml/2006/table">
            <a:tbl>
              <a:tblPr firstRow="1" bandRow="1">
                <a:tableStyleId>{08FB837D-C827-4EFA-A057-4D05807E0F7C}</a:tableStyleId>
              </a:tblPr>
              <a:tblGrid>
                <a:gridCol w="1382232">
                  <a:extLst>
                    <a:ext uri="{9D8B030D-6E8A-4147-A177-3AD203B41FA5}">
                      <a16:colId xmlns:a16="http://schemas.microsoft.com/office/drawing/2014/main" val="3941001545"/>
                    </a:ext>
                  </a:extLst>
                </a:gridCol>
                <a:gridCol w="8280761">
                  <a:extLst>
                    <a:ext uri="{9D8B030D-6E8A-4147-A177-3AD203B41FA5}">
                      <a16:colId xmlns:a16="http://schemas.microsoft.com/office/drawing/2014/main" val="1831042748"/>
                    </a:ext>
                  </a:extLst>
                </a:gridCol>
              </a:tblGrid>
              <a:tr h="525041">
                <a:tc>
                  <a:txBody>
                    <a:bodyPr/>
                    <a:lstStyle/>
                    <a:p>
                      <a:pPr rtl="0" fontAlgn="base"/>
                      <a:r>
                        <a:rPr lang="en-US" sz="2000" b="1">
                          <a:effectLst/>
                        </a:rPr>
                        <a:t>Sprint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en-US" sz="2000" b="1">
                          <a:effectLst/>
                        </a:rPr>
                        <a:t>Sprint Goal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8968699"/>
                  </a:ext>
                </a:extLst>
              </a:tr>
              <a:tr h="836176">
                <a:tc>
                  <a:txBody>
                    <a:bodyPr/>
                    <a:lstStyle/>
                    <a:p>
                      <a:pPr rtl="0" fontAlgn="base"/>
                      <a:r>
                        <a:rPr lang="en-US" sz="1800" b="1">
                          <a:effectLst/>
                        </a:rPr>
                        <a:t>Sprint 1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en-US" sz="1800" b="1">
                          <a:effectLst/>
                        </a:rPr>
                        <a:t>Develop designs, establish baseline understanding for API design, build foundation for SSA </a:t>
                      </a:r>
                      <a:r>
                        <a:rPr lang="en-US" sz="1800" b="1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response</a:t>
                      </a:r>
                      <a:r>
                        <a:rPr lang="en-US" sz="1800" b="1">
                          <a:effectLst/>
                        </a:rPr>
                        <a:t>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6944668"/>
                  </a:ext>
                </a:extLst>
              </a:tr>
              <a:tr h="525041">
                <a:tc>
                  <a:txBody>
                    <a:bodyPr/>
                    <a:lstStyle/>
                    <a:p>
                      <a:pPr rtl="0" fontAlgn="base"/>
                      <a:r>
                        <a:rPr lang="en-US" sz="1800" b="1">
                          <a:effectLst/>
                        </a:rPr>
                        <a:t>Sprint 2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en-US" sz="1800" b="1">
                          <a:effectLst/>
                        </a:rPr>
                        <a:t>Populate several </a:t>
                      </a:r>
                      <a:r>
                        <a:rPr lang="en-US" sz="1800" b="1" err="1">
                          <a:effectLst/>
                        </a:rPr>
                        <a:t>dockerizable</a:t>
                      </a:r>
                      <a:r>
                        <a:rPr lang="en-US" sz="1800" b="1">
                          <a:effectLst/>
                        </a:rPr>
                        <a:t> service simulators within the SSA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0452326"/>
                  </a:ext>
                </a:extLst>
              </a:tr>
              <a:tr h="637953">
                <a:tc>
                  <a:txBody>
                    <a:bodyPr/>
                    <a:lstStyle/>
                    <a:p>
                      <a:pPr rtl="0" fontAlgn="base"/>
                      <a:r>
                        <a:rPr lang="en-US" sz="1800" b="1">
                          <a:effectLst/>
                        </a:rPr>
                        <a:t>Sprint 3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en-US" sz="1800" b="1">
                          <a:effectLst/>
                        </a:rPr>
                        <a:t>Finalize SSA with proper </a:t>
                      </a:r>
                      <a:r>
                        <a:rPr lang="en-US" sz="1800" b="1" err="1">
                          <a:effectLst/>
                        </a:rPr>
                        <a:t>PubSub</a:t>
                      </a:r>
                      <a:r>
                        <a:rPr lang="en-US" sz="1800" b="1">
                          <a:effectLst/>
                        </a:rPr>
                        <a:t> modeling that accounts for future pathing of possible configuration of data generation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4122750"/>
                  </a:ext>
                </a:extLst>
              </a:tr>
              <a:tr h="836176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1">
                          <a:effectLst/>
                        </a:rPr>
                        <a:t>Sprint 3.5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1">
                          <a:effectLst/>
                        </a:rPr>
                        <a:t>Finalize accurate data modeling across all endpoints with proper documentation as well as save consistency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0758888"/>
                  </a:ext>
                </a:extLst>
              </a:tr>
              <a:tr h="836176">
                <a:tc>
                  <a:txBody>
                    <a:bodyPr/>
                    <a:lstStyle/>
                    <a:p>
                      <a:pPr rtl="0" fontAlgn="base"/>
                      <a:r>
                        <a:rPr lang="en-US" sz="1800" b="1">
                          <a:effectLst/>
                        </a:rPr>
                        <a:t>Sprint 4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en-US" sz="1800" b="1">
                          <a:effectLst/>
                        </a:rPr>
                        <a:t>Develop a backend that display logs in Realtime and can alternate between each service as well as keep track of all received logs for parsing later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9884859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8317E51E-30E9-4324-AB34-025DCBB970F2}"/>
              </a:ext>
            </a:extLst>
          </p:cNvPr>
          <p:cNvSpPr txBox="1"/>
          <p:nvPr/>
        </p:nvSpPr>
        <p:spPr>
          <a:xfrm>
            <a:off x="2911576" y="616970"/>
            <a:ext cx="6377519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/>
              <a:t>NEW SPRINT DETAILS</a:t>
            </a:r>
            <a:endParaRPr lang="en-US" sz="400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024523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D8F4B8D-CB62-49AA-BBC9-BFBF0FA43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B11A20E-F906-44AF-9B8C-5C7607ED28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89F2FE7-0776-45FC-BA50-B33FD5272D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E28EA0B-064B-42ED-AEB7-E2B518F588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0815A55-8D70-457A-807A-8497E4EB2F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9409685-E4D7-4C17-A7A6-C7C4111928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BB97CD4-5E08-4372-8A06-C645E5701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24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F00DC172-0CE8-4970-8857-C6EE391349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D44921D8-D907-42BC-84C0-A2906F84F6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446C9919-69C2-4A18-A50B-4F2701E208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EF30023F-7707-4123-BB31-6A42EF81B1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B16F25B-0FD7-471E-AED7-9C6B807C72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0440F93-1D90-4762-8B78-7E0AD73FF59F}"/>
              </a:ext>
            </a:extLst>
          </p:cNvPr>
          <p:cNvSpPr txBox="1"/>
          <p:nvPr/>
        </p:nvSpPr>
        <p:spPr>
          <a:xfrm>
            <a:off x="2807691" y="4904483"/>
            <a:ext cx="6766576" cy="883524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>
                <a:latin typeface="+mj-lt"/>
                <a:ea typeface="+mj-ea"/>
                <a:cs typeface="+mj-cs"/>
              </a:rPr>
              <a:t>Proprietary Disclosure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1A03511-7B76-435C-A861-F71F038CD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4D43B8-3EFB-47BF-A965-589AB961726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4052" r="-8" b="27683"/>
          <a:stretch/>
        </p:blipFill>
        <p:spPr>
          <a:xfrm>
            <a:off x="1005401" y="-1"/>
            <a:ext cx="10380133" cy="4030679"/>
          </a:xfrm>
          <a:prstGeom prst="rect">
            <a:avLst/>
          </a:prstGeom>
          <a:ln>
            <a:solidFill>
              <a:schemeClr val="accent6"/>
            </a:solidFill>
          </a:ln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85FA2C94-10B5-4A0A-998F-C623A00E3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3517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FD15E-D1A1-4F98-9F83-84046A4712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3686" y="714110"/>
            <a:ext cx="1767011" cy="701449"/>
          </a:xfrm>
        </p:spPr>
        <p:txBody>
          <a:bodyPr>
            <a:normAutofit/>
          </a:bodyPr>
          <a:lstStyle/>
          <a:p>
            <a:pPr algn="l"/>
            <a:r>
              <a:rPr lang="en-US">
                <a:cs typeface="Arial"/>
              </a:rPr>
              <a:t>RISKS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E3C60C-E960-4DC4-B9EB-4C819F149F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6835" y="2052116"/>
            <a:ext cx="5541129" cy="3997828"/>
          </a:xfrm>
        </p:spPr>
        <p:txBody>
          <a:bodyPr>
            <a:normAutofit/>
          </a:bodyPr>
          <a:lstStyle/>
          <a:p>
            <a:pPr marL="344170" indent="-344170"/>
            <a:r>
              <a:rPr lang="en-US" sz="2500">
                <a:cs typeface="Arial"/>
              </a:rPr>
              <a:t>Technical/Computer</a:t>
            </a:r>
          </a:p>
          <a:p>
            <a:pPr marL="344170" indent="-344170"/>
            <a:r>
              <a:rPr lang="en-US" sz="2500">
                <a:cs typeface="Arial"/>
              </a:rPr>
              <a:t>Incomplete access to Boeing documentation and information</a:t>
            </a:r>
          </a:p>
          <a:p>
            <a:pPr marL="344170" indent="-344170"/>
            <a:r>
              <a:rPr lang="en-US" sz="2500">
                <a:cs typeface="Arial"/>
              </a:rPr>
              <a:t>Unable to meet the scope</a:t>
            </a:r>
          </a:p>
          <a:p>
            <a:pPr marL="344170" indent="-344170"/>
            <a:endParaRPr lang="en-US" sz="1800">
              <a:cs typeface="Arial"/>
            </a:endParaRPr>
          </a:p>
        </p:txBody>
      </p:sp>
      <p:pic>
        <p:nvPicPr>
          <p:cNvPr id="4" name="Graphic 1" descr="Warning">
            <a:extLst>
              <a:ext uri="{FF2B5EF4-FFF2-40B4-BE49-F238E27FC236}">
                <a16:creationId xmlns:a16="http://schemas.microsoft.com/office/drawing/2014/main" id="{77060610-52E1-448E-844B-FA328D789B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91850" y="1995694"/>
            <a:ext cx="3994617" cy="3994617"/>
          </a:xfrm>
          <a:prstGeom prst="rect">
            <a:avLst/>
          </a:prstGeom>
          <a:ln>
            <a:gradFill flip="none" rotWithShape="1">
              <a:gsLst>
                <a:gs pos="86000">
                  <a:schemeClr val="accent6">
                    <a:lumMod val="67000"/>
                  </a:schemeClr>
                </a:gs>
                <a:gs pos="20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effectLst>
            <a:innerShdw blurRad="127000">
              <a:prstClr val="black">
                <a:alpha val="90000"/>
              </a:prstClr>
            </a:innerShdw>
          </a:effectLst>
        </p:spPr>
      </p:pic>
    </p:spTree>
    <p:extLst>
      <p:ext uri="{BB962C8B-B14F-4D97-AF65-F5344CB8AC3E}">
        <p14:creationId xmlns:p14="http://schemas.microsoft.com/office/powerpoint/2010/main" val="26213064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4B6870-9366-47A7-88A3-B363F747B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2197" y="2811270"/>
            <a:ext cx="4110492" cy="1770045"/>
          </a:xfrm>
        </p:spPr>
        <p:txBody>
          <a:bodyPr>
            <a:normAutofit/>
          </a:bodyPr>
          <a:lstStyle/>
          <a:p>
            <a:pPr algn="ctr"/>
            <a:r>
              <a:rPr lang="en-US">
                <a:cs typeface="Arial"/>
              </a:rPr>
              <a:t>ADDITIONAL CONSIDERATIONS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D829228-A12F-4796-AE17-9389E20B440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17959525"/>
              </p:ext>
            </p:extLst>
          </p:nvPr>
        </p:nvGraphicFramePr>
        <p:xfrm>
          <a:off x="5555435" y="560267"/>
          <a:ext cx="5295778" cy="57275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6458534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4">
            <a:extLst>
              <a:ext uri="{FF2B5EF4-FFF2-40B4-BE49-F238E27FC236}">
                <a16:creationId xmlns:a16="http://schemas.microsoft.com/office/drawing/2014/main" id="{4D8F4B8D-CB62-49AA-BBC9-BFBF0FA43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34" name="Picture 36">
            <a:extLst>
              <a:ext uri="{FF2B5EF4-FFF2-40B4-BE49-F238E27FC236}">
                <a16:creationId xmlns:a16="http://schemas.microsoft.com/office/drawing/2014/main" id="{0B11A20E-F906-44AF-9B8C-5C7607ED28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77" name="Rectangle 38">
            <a:extLst>
              <a:ext uri="{FF2B5EF4-FFF2-40B4-BE49-F238E27FC236}">
                <a16:creationId xmlns:a16="http://schemas.microsoft.com/office/drawing/2014/main" id="{589F2FE7-0776-45FC-BA50-B33FD5272D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8" name="Rectangle 40">
            <a:extLst>
              <a:ext uri="{FF2B5EF4-FFF2-40B4-BE49-F238E27FC236}">
                <a16:creationId xmlns:a16="http://schemas.microsoft.com/office/drawing/2014/main" id="{9E28EA0B-064B-42ED-AEB7-E2B518F588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" name="Rectangle 42">
            <a:extLst>
              <a:ext uri="{FF2B5EF4-FFF2-40B4-BE49-F238E27FC236}">
                <a16:creationId xmlns:a16="http://schemas.microsoft.com/office/drawing/2014/main" id="{50815A55-8D70-457A-807A-8497E4EB2F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0" name="Rectangle 44">
            <a:extLst>
              <a:ext uri="{FF2B5EF4-FFF2-40B4-BE49-F238E27FC236}">
                <a16:creationId xmlns:a16="http://schemas.microsoft.com/office/drawing/2014/main" id="{E9409685-E4D7-4C17-A7A6-C7C4111928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1" name="TextBox 46">
            <a:extLst>
              <a:ext uri="{FF2B5EF4-FFF2-40B4-BE49-F238E27FC236}">
                <a16:creationId xmlns:a16="http://schemas.microsoft.com/office/drawing/2014/main" id="{0BB97CD4-5E08-4372-8A06-C645E5701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24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 useBgFill="1">
        <p:nvSpPr>
          <p:cNvPr id="82" name="Rectangle 48">
            <a:extLst>
              <a:ext uri="{FF2B5EF4-FFF2-40B4-BE49-F238E27FC236}">
                <a16:creationId xmlns:a16="http://schemas.microsoft.com/office/drawing/2014/main" id="{5119B41D-2B2D-4C3B-8B03-794961A020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3" descr="A picture containing plane, blue, airplane, outdoor&#10;&#10;Description automatically generated">
            <a:extLst>
              <a:ext uri="{FF2B5EF4-FFF2-40B4-BE49-F238E27FC236}">
                <a16:creationId xmlns:a16="http://schemas.microsoft.com/office/drawing/2014/main" id="{4A2FFA0B-AF80-49A7-A2A6-3EDF47118B4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alphaModFix amt="35000"/>
          </a:blip>
          <a:srcRect t="11278" r="-1" b="9214"/>
          <a:stretch/>
        </p:blipFill>
        <p:spPr>
          <a:xfrm>
            <a:off x="20" y="10"/>
            <a:ext cx="12191675" cy="6857990"/>
          </a:xfrm>
          <a:prstGeom prst="rect">
            <a:avLst/>
          </a:prstGeom>
        </p:spPr>
      </p:pic>
      <p:pic>
        <p:nvPicPr>
          <p:cNvPr id="83" name="Picture 50">
            <a:extLst>
              <a:ext uri="{FF2B5EF4-FFF2-40B4-BE49-F238E27FC236}">
                <a16:creationId xmlns:a16="http://schemas.microsoft.com/office/drawing/2014/main" id="{38046582-BD1F-40AE-8484-1DF35C675F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84" name="Picture 52">
            <a:extLst>
              <a:ext uri="{FF2B5EF4-FFF2-40B4-BE49-F238E27FC236}">
                <a16:creationId xmlns:a16="http://schemas.microsoft.com/office/drawing/2014/main" id="{81CB2B28-8B0C-4048-866F-428C48B85D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85" name="Rectangle 54">
            <a:extLst>
              <a:ext uri="{FF2B5EF4-FFF2-40B4-BE49-F238E27FC236}">
                <a16:creationId xmlns:a16="http://schemas.microsoft.com/office/drawing/2014/main" id="{E2FDA8B8-36CB-44F8-9786-1E1459761F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56">
            <a:extLst>
              <a:ext uri="{FF2B5EF4-FFF2-40B4-BE49-F238E27FC236}">
                <a16:creationId xmlns:a16="http://schemas.microsoft.com/office/drawing/2014/main" id="{9069048D-EC4D-437E-A53A-FFBF90CDB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58">
            <a:extLst>
              <a:ext uri="{FF2B5EF4-FFF2-40B4-BE49-F238E27FC236}">
                <a16:creationId xmlns:a16="http://schemas.microsoft.com/office/drawing/2014/main" id="{80BC340A-D792-4AB6-892F-B2F1FB258A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7350937" cy="6858000"/>
          </a:xfrm>
          <a:prstGeom prst="rect">
            <a:avLst/>
          </a:prstGeom>
          <a:solidFill>
            <a:schemeClr val="bg2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8FC336-2CD5-48CC-B1E4-2B2643395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0026" y="2545163"/>
            <a:ext cx="4955043" cy="143512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6000"/>
              <a:t>QUESTIONS</a:t>
            </a:r>
          </a:p>
        </p:txBody>
      </p:sp>
      <p:sp>
        <p:nvSpPr>
          <p:cNvPr id="88" name="Rectangle 60">
            <a:extLst>
              <a:ext uri="{FF2B5EF4-FFF2-40B4-BE49-F238E27FC236}">
                <a16:creationId xmlns:a16="http://schemas.microsoft.com/office/drawing/2014/main" id="{6089F32C-1243-433F-A908-7C32159553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55619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2669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airplane that is flying in the air&#10;&#10;Description automatically generated">
            <a:extLst>
              <a:ext uri="{FF2B5EF4-FFF2-40B4-BE49-F238E27FC236}">
                <a16:creationId xmlns:a16="http://schemas.microsoft.com/office/drawing/2014/main" id="{00D06A18-EE68-4E27-B415-F8825337F7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1" b="23359"/>
          <a:stretch/>
        </p:blipFill>
        <p:spPr>
          <a:xfrm>
            <a:off x="1039369" y="10"/>
            <a:ext cx="11185287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2906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988D3D-ABA1-4F7A-BFB1-EA1C9F557F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2246" y="1875775"/>
            <a:ext cx="11079226" cy="2604210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795020" lvl="1" indent="-337820"/>
            <a:r>
              <a:rPr lang="en-US" sz="3200">
                <a:cs typeface="Arial"/>
              </a:rPr>
              <a:t>Flight Test Application (FTA) that can be ran in real time</a:t>
            </a:r>
            <a:endParaRPr lang="en-US"/>
          </a:p>
          <a:p>
            <a:pPr marL="795020" lvl="1" indent="-337820"/>
            <a:r>
              <a:rPr lang="en-US" sz="3200">
                <a:cs typeface="Arial"/>
              </a:rPr>
              <a:t>Desired logs were not located in one central location</a:t>
            </a:r>
          </a:p>
          <a:p>
            <a:pPr marL="795020" lvl="1" indent="-337820"/>
            <a:r>
              <a:rPr lang="en-US" sz="3200">
                <a:cs typeface="Arial"/>
              </a:rPr>
              <a:t>Desired logs cannot be accessed away from aircraft</a:t>
            </a:r>
          </a:p>
          <a:p>
            <a:pPr marL="0" indent="0">
              <a:buNone/>
            </a:pPr>
            <a:endParaRPr lang="en-US" sz="1400">
              <a:cs typeface="Arial"/>
            </a:endParaRPr>
          </a:p>
          <a:p>
            <a:pPr marL="795020" lvl="1" indent="-337820"/>
            <a:endParaRPr lang="en-US" sz="1400">
              <a:cs typeface="Arial"/>
            </a:endParaRPr>
          </a:p>
          <a:p>
            <a:pPr marL="344170" indent="-344170"/>
            <a:endParaRPr lang="en-US" sz="140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744685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20">
            <a:extLst>
              <a:ext uri="{FF2B5EF4-FFF2-40B4-BE49-F238E27FC236}">
                <a16:creationId xmlns:a16="http://schemas.microsoft.com/office/drawing/2014/main" id="{EE8D38CD-0EDB-4F76-8057-4B5DB929AF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2">
            <a:extLst>
              <a:ext uri="{FF2B5EF4-FFF2-40B4-BE49-F238E27FC236}">
                <a16:creationId xmlns:a16="http://schemas.microsoft.com/office/drawing/2014/main" id="{24B11B29-EF6F-42C7-93A1-48318D1CA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24" name="Picture 24">
            <a:extLst>
              <a:ext uri="{FF2B5EF4-FFF2-40B4-BE49-F238E27FC236}">
                <a16:creationId xmlns:a16="http://schemas.microsoft.com/office/drawing/2014/main" id="{C670A8C6-618B-4CF2-8FA0-D74E83FC11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26" name="Rectangle 26">
            <a:extLst>
              <a:ext uri="{FF2B5EF4-FFF2-40B4-BE49-F238E27FC236}">
                <a16:creationId xmlns:a16="http://schemas.microsoft.com/office/drawing/2014/main" id="{6C78763A-FBBD-431D-8924-F2EEB5ABD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8">
            <a:extLst>
              <a:ext uri="{FF2B5EF4-FFF2-40B4-BE49-F238E27FC236}">
                <a16:creationId xmlns:a16="http://schemas.microsoft.com/office/drawing/2014/main" id="{5FC8600E-A90D-4391-BD5F-72E3E2938C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3A5ABD-16F5-4971-AF86-749305895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6845" y="1423919"/>
            <a:ext cx="4203364" cy="1077229"/>
          </a:xfrm>
        </p:spPr>
        <p:txBody>
          <a:bodyPr>
            <a:normAutofit/>
          </a:bodyPr>
          <a:lstStyle/>
          <a:p>
            <a:pPr algn="ctr"/>
            <a:r>
              <a:rPr lang="en-US">
                <a:cs typeface="Arial"/>
              </a:rPr>
              <a:t>REQUIREMENTS</a:t>
            </a:r>
            <a:endParaRPr lang="en-US"/>
          </a:p>
        </p:txBody>
      </p:sp>
      <p:pic>
        <p:nvPicPr>
          <p:cNvPr id="4" name="Picture 4" descr="A plane sitting on top of a mountain&#10;&#10;Description automatically generated">
            <a:extLst>
              <a:ext uri="{FF2B5EF4-FFF2-40B4-BE49-F238E27FC236}">
                <a16:creationId xmlns:a16="http://schemas.microsoft.com/office/drawing/2014/main" id="{A052CE57-2CC4-4FFC-8B0C-E450CD6CCA1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1825" r="17857"/>
          <a:stretch/>
        </p:blipFill>
        <p:spPr>
          <a:xfrm>
            <a:off x="1005401" y="227"/>
            <a:ext cx="4424045" cy="68580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30" name="Rectangle 30">
            <a:extLst>
              <a:ext uri="{FF2B5EF4-FFF2-40B4-BE49-F238E27FC236}">
                <a16:creationId xmlns:a16="http://schemas.microsoft.com/office/drawing/2014/main" id="{7BBAF736-8EC6-4E9E-8598-7E85BB6254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E45843-9A5F-49A3-AD95-432960344D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54241" y="2960253"/>
            <a:ext cx="6520679" cy="1857965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endParaRPr lang="en-US" sz="1800">
              <a:ea typeface="+mn-lt"/>
              <a:cs typeface="+mn-lt"/>
            </a:endParaRPr>
          </a:p>
          <a:p>
            <a:pPr marL="795020" lvl="1" indent="-337820"/>
            <a:r>
              <a:rPr lang="en-US" sz="2500">
                <a:ea typeface="+mn-lt"/>
                <a:cs typeface="+mn-lt"/>
              </a:rPr>
              <a:t>Access to data while test flight is in air</a:t>
            </a:r>
          </a:p>
          <a:p>
            <a:pPr marL="1258570" lvl="2" indent="-344170"/>
            <a:endParaRPr lang="en-US" sz="1800">
              <a:ea typeface="+mn-lt"/>
              <a:cs typeface="+mn-lt"/>
            </a:endParaRPr>
          </a:p>
          <a:p>
            <a:pPr marL="795020" lvl="1" indent="-337820"/>
            <a:endParaRPr lang="en-US">
              <a:ea typeface="+mn-lt"/>
              <a:cs typeface="+mn-lt"/>
            </a:endParaRPr>
          </a:p>
          <a:p>
            <a:pPr marL="795020" lvl="1" indent="-337820"/>
            <a:endParaRPr lang="en-US">
              <a:ea typeface="+mn-lt"/>
              <a:cs typeface="+mn-lt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104E956-6F55-42E8-A02D-E4BF8D4B51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8292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EF8F0F-73C0-490E-8A87-20752AED61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11154" y="4890856"/>
            <a:ext cx="6375316" cy="1690210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3000">
                <a:ea typeface="+mj-lt"/>
                <a:cs typeface="+mj-lt"/>
              </a:rPr>
              <a:t>Health Status Service </a:t>
            </a:r>
            <a:endParaRPr lang="en-US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3000">
                <a:ea typeface="+mj-lt"/>
                <a:cs typeface="+mj-lt"/>
              </a:rPr>
              <a:t>Report Handler Service </a:t>
            </a: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3000">
                <a:ea typeface="+mj-lt"/>
                <a:cs typeface="+mj-lt"/>
              </a:rPr>
              <a:t>Connected Devices Service</a:t>
            </a:r>
            <a:endParaRPr lang="en-US" sz="3000">
              <a:cs typeface="Arial" panose="020B0604020202020204"/>
            </a:endParaRP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5607247A-01B9-4FC0-8266-702CD1C272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" b="3525"/>
          <a:stretch/>
        </p:blipFill>
        <p:spPr>
          <a:xfrm>
            <a:off x="1029214" y="1619249"/>
            <a:ext cx="7939352" cy="3078180"/>
          </a:xfrm>
          <a:prstGeom prst="rect">
            <a:avLst/>
          </a:prstGeom>
          <a:ln>
            <a:solidFill>
              <a:schemeClr val="accent6"/>
            </a:solidFill>
          </a:ln>
        </p:spPr>
      </p:pic>
      <p:sp>
        <p:nvSpPr>
          <p:cNvPr id="7" name="Thought Bubble: Cloud 6">
            <a:extLst>
              <a:ext uri="{FF2B5EF4-FFF2-40B4-BE49-F238E27FC236}">
                <a16:creationId xmlns:a16="http://schemas.microsoft.com/office/drawing/2014/main" id="{725A1EB1-21C6-44ED-9A3E-05D79E067130}"/>
              </a:ext>
            </a:extLst>
          </p:cNvPr>
          <p:cNvSpPr/>
          <p:nvPr/>
        </p:nvSpPr>
        <p:spPr>
          <a:xfrm>
            <a:off x="1221580" y="62770"/>
            <a:ext cx="2155030" cy="1369217"/>
          </a:xfrm>
          <a:prstGeom prst="cloudCallou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CC52D7-FA8A-4CFD-A2FB-D9D046FDB68A}"/>
              </a:ext>
            </a:extLst>
          </p:cNvPr>
          <p:cNvSpPr txBox="1"/>
          <p:nvPr/>
        </p:nvSpPr>
        <p:spPr>
          <a:xfrm>
            <a:off x="1866900" y="473869"/>
            <a:ext cx="1052512" cy="12464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500">
                <a:solidFill>
                  <a:schemeClr val="bg1"/>
                </a:solidFill>
              </a:rPr>
              <a:t>IPA?</a:t>
            </a:r>
            <a:endParaRPr lang="en-US">
              <a:solidFill>
                <a:schemeClr val="bg1"/>
              </a:solidFill>
            </a:endParaRPr>
          </a:p>
          <a:p>
            <a:endParaRPr lang="en-US" sz="2500"/>
          </a:p>
          <a:p>
            <a:endParaRPr lang="en-US" sz="2500">
              <a:cs typeface="Arial"/>
            </a:endParaRPr>
          </a:p>
        </p:txBody>
      </p:sp>
      <p:sp>
        <p:nvSpPr>
          <p:cNvPr id="8" name="Thought Bubble: Cloud 7">
            <a:extLst>
              <a:ext uri="{FF2B5EF4-FFF2-40B4-BE49-F238E27FC236}">
                <a16:creationId xmlns:a16="http://schemas.microsoft.com/office/drawing/2014/main" id="{B973D17F-11BF-4A5A-AA30-9B7DC5388963}"/>
              </a:ext>
            </a:extLst>
          </p:cNvPr>
          <p:cNvSpPr/>
          <p:nvPr/>
        </p:nvSpPr>
        <p:spPr>
          <a:xfrm flipH="1">
            <a:off x="6419849" y="68326"/>
            <a:ext cx="2339181" cy="1369218"/>
          </a:xfrm>
          <a:prstGeom prst="cloudCallou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540B990-282C-48F1-960B-E6BB725ADE4E}"/>
              </a:ext>
            </a:extLst>
          </p:cNvPr>
          <p:cNvSpPr txBox="1"/>
          <p:nvPr/>
        </p:nvSpPr>
        <p:spPr>
          <a:xfrm>
            <a:off x="7058025" y="339725"/>
            <a:ext cx="1524000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No, an API!</a:t>
            </a:r>
          </a:p>
        </p:txBody>
      </p:sp>
    </p:spTree>
    <p:extLst>
      <p:ext uri="{BB962C8B-B14F-4D97-AF65-F5344CB8AC3E}">
        <p14:creationId xmlns:p14="http://schemas.microsoft.com/office/powerpoint/2010/main" val="12366914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Text&#10;&#10;Description automatically generated">
            <a:extLst>
              <a:ext uri="{FF2B5EF4-FFF2-40B4-BE49-F238E27FC236}">
                <a16:creationId xmlns:a16="http://schemas.microsoft.com/office/drawing/2014/main" id="{027BE858-B513-4CFD-B3A2-660000E8E9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9744" y="828580"/>
            <a:ext cx="8684418" cy="5212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0107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Text&#10;&#10;Description automatically generated">
            <a:extLst>
              <a:ext uri="{FF2B5EF4-FFF2-40B4-BE49-F238E27FC236}">
                <a16:creationId xmlns:a16="http://schemas.microsoft.com/office/drawing/2014/main" id="{FDD84D39-C057-4A9A-851E-A92E3919CC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6838" y="709981"/>
            <a:ext cx="9244011" cy="5569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9431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7">
            <a:extLst>
              <a:ext uri="{FF2B5EF4-FFF2-40B4-BE49-F238E27FC236}">
                <a16:creationId xmlns:a16="http://schemas.microsoft.com/office/drawing/2014/main" id="{DE8515BB-59EE-453D-82CE-EE72BF309F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6" name="Picture 9">
            <a:extLst>
              <a:ext uri="{FF2B5EF4-FFF2-40B4-BE49-F238E27FC236}">
                <a16:creationId xmlns:a16="http://schemas.microsoft.com/office/drawing/2014/main" id="{37F492A7-5C9A-44D0-BA44-2132810955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7" name="Rectangle 11">
            <a:extLst>
              <a:ext uri="{FF2B5EF4-FFF2-40B4-BE49-F238E27FC236}">
                <a16:creationId xmlns:a16="http://schemas.microsoft.com/office/drawing/2014/main" id="{38CB1921-2103-4962-BC2D-CB488DD956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13">
            <a:extLst>
              <a:ext uri="{FF2B5EF4-FFF2-40B4-BE49-F238E27FC236}">
                <a16:creationId xmlns:a16="http://schemas.microsoft.com/office/drawing/2014/main" id="{07309053-D520-473F-B065-0965E5C88A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5">
            <a:extLst>
              <a:ext uri="{FF2B5EF4-FFF2-40B4-BE49-F238E27FC236}">
                <a16:creationId xmlns:a16="http://schemas.microsoft.com/office/drawing/2014/main" id="{797F2982-9D29-4C8C-B653-C0BCE1B1F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7">
            <a:extLst>
              <a:ext uri="{FF2B5EF4-FFF2-40B4-BE49-F238E27FC236}">
                <a16:creationId xmlns:a16="http://schemas.microsoft.com/office/drawing/2014/main" id="{5B325BAC-AB46-48CC-9F6B-79864ABE5C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extBox 19">
            <a:extLst>
              <a:ext uri="{FF2B5EF4-FFF2-40B4-BE49-F238E27FC236}">
                <a16:creationId xmlns:a16="http://schemas.microsoft.com/office/drawing/2014/main" id="{EAF1CE20-1BF6-42BB-AF36-D72F27ED17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24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 useBgFill="1">
        <p:nvSpPr>
          <p:cNvPr id="17" name="Rectangle 21">
            <a:extLst>
              <a:ext uri="{FF2B5EF4-FFF2-40B4-BE49-F238E27FC236}">
                <a16:creationId xmlns:a16="http://schemas.microsoft.com/office/drawing/2014/main" id="{635EB685-C9A8-440D-93F8-BAF551B67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23">
            <a:extLst>
              <a:ext uri="{FF2B5EF4-FFF2-40B4-BE49-F238E27FC236}">
                <a16:creationId xmlns:a16="http://schemas.microsoft.com/office/drawing/2014/main" id="{EA5E4A20-7CF6-49CE-AEA2-59F15E329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21" name="Picture 25">
            <a:extLst>
              <a:ext uri="{FF2B5EF4-FFF2-40B4-BE49-F238E27FC236}">
                <a16:creationId xmlns:a16="http://schemas.microsoft.com/office/drawing/2014/main" id="{8BE0D102-DC2D-414F-AB27-A928AE95FC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23" name="Rectangle 27">
            <a:extLst>
              <a:ext uri="{FF2B5EF4-FFF2-40B4-BE49-F238E27FC236}">
                <a16:creationId xmlns:a16="http://schemas.microsoft.com/office/drawing/2014/main" id="{5B1A5C6F-5BF9-4E8E-8D26-452E56412D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9">
            <a:extLst>
              <a:ext uri="{FF2B5EF4-FFF2-40B4-BE49-F238E27FC236}">
                <a16:creationId xmlns:a16="http://schemas.microsoft.com/office/drawing/2014/main" id="{FD41440D-7086-4FCE-9626-73F57C216F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31">
            <a:extLst>
              <a:ext uri="{FF2B5EF4-FFF2-40B4-BE49-F238E27FC236}">
                <a16:creationId xmlns:a16="http://schemas.microsoft.com/office/drawing/2014/main" id="{0F37AF49-DE9E-4FDB-ABAC-260C3269B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19F10B3-B9FB-4292-86F1-1C8CC8B3C796}"/>
              </a:ext>
            </a:extLst>
          </p:cNvPr>
          <p:cNvSpPr txBox="1"/>
          <p:nvPr/>
        </p:nvSpPr>
        <p:spPr>
          <a:xfrm>
            <a:off x="1619210" y="4213920"/>
            <a:ext cx="9143032" cy="1045052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>
                <a:latin typeface="+mj-lt"/>
                <a:ea typeface="+mj-ea"/>
                <a:cs typeface="+mj-cs"/>
              </a:rPr>
              <a:t>127 Endpoints! </a:t>
            </a:r>
            <a:r>
              <a:rPr lang="en-US" sz="4800">
                <a:latin typeface="+mj-lt"/>
                <a:ea typeface="+mj-ea"/>
                <a:cs typeface="Arial"/>
              </a:rPr>
              <a:t>183 Schemas!</a:t>
            </a:r>
            <a:endParaRPr lang="en-US">
              <a:latin typeface="+mj-lt"/>
              <a:ea typeface="+mj-ea"/>
              <a:cs typeface="Arial"/>
            </a:endParaRPr>
          </a:p>
        </p:txBody>
      </p:sp>
      <p:sp>
        <p:nvSpPr>
          <p:cNvPr id="29" name="Rectangle 33">
            <a:extLst>
              <a:ext uri="{FF2B5EF4-FFF2-40B4-BE49-F238E27FC236}">
                <a16:creationId xmlns:a16="http://schemas.microsoft.com/office/drawing/2014/main" id="{C7D2A468-9A0C-4849-81A6-4A2D6A2B6D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50531" y="647188"/>
            <a:ext cx="9091538" cy="329724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C498C6C-1621-4843-9CED-2BBB7AB03E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82966" y="888935"/>
            <a:ext cx="8613076" cy="2818547"/>
          </a:xfrm>
          <a:prstGeom prst="rect">
            <a:avLst/>
          </a:prstGeom>
          <a:noFill/>
          <a:ln w="9525">
            <a:solidFill>
              <a:schemeClr val="accent6">
                <a:lumMod val="60000"/>
                <a:lumOff val="4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A0A4409-F809-4830-90D5-5345D17A30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3BE3BE3-61EA-4D9D-813D-97968B0D8DBA}"/>
              </a:ext>
            </a:extLst>
          </p:cNvPr>
          <p:cNvSpPr txBox="1"/>
          <p:nvPr/>
        </p:nvSpPr>
        <p:spPr>
          <a:xfrm>
            <a:off x="2069306" y="5105399"/>
            <a:ext cx="9053510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000"/>
              <a:t>Number of GET Endpoints: 69</a:t>
            </a:r>
            <a:endParaRPr lang="en-US" sz="3000">
              <a:cs typeface="Arial"/>
            </a:endParaRPr>
          </a:p>
          <a:p>
            <a:pPr algn="ctr"/>
            <a:endParaRPr lang="en-US" sz="3000">
              <a:cs typeface="Arial"/>
            </a:endParaRPr>
          </a:p>
          <a:p>
            <a:pPr algn="ctr"/>
            <a:r>
              <a:rPr lang="en-US" sz="3000">
                <a:cs typeface="Arial"/>
              </a:rPr>
              <a:t>Number of POST Endpoints: 58</a:t>
            </a:r>
          </a:p>
        </p:txBody>
      </p:sp>
      <p:pic>
        <p:nvPicPr>
          <p:cNvPr id="8" name="Picture 9" descr="Chart, pie chart&#10;&#10;Description automatically generated">
            <a:extLst>
              <a:ext uri="{FF2B5EF4-FFF2-40B4-BE49-F238E27FC236}">
                <a16:creationId xmlns:a16="http://schemas.microsoft.com/office/drawing/2014/main" id="{1C89181E-C78A-494F-8C23-D8044D0FA4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64144" y="878708"/>
            <a:ext cx="5850731" cy="2849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27963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dison">
  <a:themeElements>
    <a:clrScheme name="Madison">
      <a:dk1>
        <a:sysClr val="windowText" lastClr="000000"/>
      </a:dk1>
      <a:lt1>
        <a:sysClr val="window" lastClr="FFFFFF"/>
      </a:lt1>
      <a:dk2>
        <a:srgbClr val="1F282E"/>
      </a:dk2>
      <a:lt2>
        <a:srgbClr val="C2F5FC"/>
      </a:lt2>
      <a:accent1>
        <a:srgbClr val="4091F3"/>
      </a:accent1>
      <a:accent2>
        <a:srgbClr val="8BBCF1"/>
      </a:accent2>
      <a:accent3>
        <a:srgbClr val="CB6A6A"/>
      </a:accent3>
      <a:accent4>
        <a:srgbClr val="C567AF"/>
      </a:accent4>
      <a:accent5>
        <a:srgbClr val="A684F9"/>
      </a:accent5>
      <a:accent6>
        <a:srgbClr val="A9ACEE"/>
      </a:accent6>
      <a:hlink>
        <a:srgbClr val="6D9CC5"/>
      </a:hlink>
      <a:folHlink>
        <a:srgbClr val="6D82A0"/>
      </a:folHlink>
    </a:clrScheme>
    <a:fontScheme name="Madison">
      <a:maj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dison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alpha val="88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dison" id="{025CB5FB-2DD3-45EE-B6F0-CC461540EB19}" vid="{178B2DAB-5DDE-4060-A857-D2E1CDA9250F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FDF81902965F24B938294856258085B" ma:contentTypeVersion="4" ma:contentTypeDescription="Create a new document." ma:contentTypeScope="" ma:versionID="a9ee8794fae5fde5b57fbd7d33dd017c">
  <xsd:schema xmlns:xsd="http://www.w3.org/2001/XMLSchema" xmlns:xs="http://www.w3.org/2001/XMLSchema" xmlns:p="http://schemas.microsoft.com/office/2006/metadata/properties" xmlns:ns2="af421189-fef5-4eb0-a507-c843ae46f24a" targetNamespace="http://schemas.microsoft.com/office/2006/metadata/properties" ma:root="true" ma:fieldsID="35e924e302c280b4ea3b57db8926c5c4" ns2:_="">
    <xsd:import namespace="af421189-fef5-4eb0-a507-c843ae46f24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f421189-fef5-4eb0-a507-c843ae46f24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13AE185-B4F2-46B7-B35D-CA5CBD2275D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0C91A38-9A47-435D-A3D3-2A65FA195D5A}">
  <ds:schemaRefs>
    <ds:schemaRef ds:uri="af421189-fef5-4eb0-a507-c843ae46f24a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35F0DDBF-6E93-419A-BF83-E58967F0071F}">
  <ds:schemaRefs>
    <ds:schemaRef ds:uri="af421189-fef5-4eb0-a507-c843ae46f24a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492</Words>
  <Application>Microsoft Office PowerPoint</Application>
  <PresentationFormat>Widescreen</PresentationFormat>
  <Paragraphs>86</Paragraphs>
  <Slides>22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MS Shell Dlg 2</vt:lpstr>
      <vt:lpstr>Wingdings</vt:lpstr>
      <vt:lpstr>Wingdings 3</vt:lpstr>
      <vt:lpstr>Madison</vt:lpstr>
      <vt:lpstr>Boeing Cabin Experience Team 11</vt:lpstr>
      <vt:lpstr>PowerPoint Presentation</vt:lpstr>
      <vt:lpstr>PowerPoint Presentation</vt:lpstr>
      <vt:lpstr>PowerPoint Presentation</vt:lpstr>
      <vt:lpstr>REQUIREMENTS</vt:lpstr>
      <vt:lpstr>Health Status Service  Report Handler Service  Connected Devices Service</vt:lpstr>
      <vt:lpstr>PowerPoint Presentation</vt:lpstr>
      <vt:lpstr>PowerPoint Presentation</vt:lpstr>
      <vt:lpstr>PowerPoint Presentation</vt:lpstr>
      <vt:lpstr>DELIVERABLES</vt:lpstr>
      <vt:lpstr>SOLUTION</vt:lpstr>
      <vt:lpstr>PowerPoint Presentation</vt:lpstr>
      <vt:lpstr>The SSA</vt:lpstr>
      <vt:lpstr>WORK PROCESS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RISKS</vt:lpstr>
      <vt:lpstr>ADDITIONAL CONSIDERATIONS</vt:lpstr>
      <vt:lpstr>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Amber Paige Webber</dc:creator>
  <cp:lastModifiedBy>Amber Webber</cp:lastModifiedBy>
  <cp:revision>2</cp:revision>
  <dcterms:created xsi:type="dcterms:W3CDTF">2020-12-08T03:11:59Z</dcterms:created>
  <dcterms:modified xsi:type="dcterms:W3CDTF">2021-03-22T16:57:39Z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0x0101001FDF81902965F24B938294856258085B</vt:lpwstr>
  </property>
</Properties>
</file>